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345" r:id="rId4"/>
    <p:sldId id="323" r:id="rId5"/>
    <p:sldId id="325" r:id="rId6"/>
    <p:sldId id="316" r:id="rId7"/>
    <p:sldId id="367" r:id="rId8"/>
    <p:sldId id="374" r:id="rId9"/>
    <p:sldId id="348" r:id="rId10"/>
    <p:sldId id="322" r:id="rId11"/>
    <p:sldId id="363" r:id="rId12"/>
    <p:sldId id="372" r:id="rId13"/>
    <p:sldId id="331" r:id="rId14"/>
    <p:sldId id="332" r:id="rId15"/>
    <p:sldId id="336" r:id="rId16"/>
    <p:sldId id="272" r:id="rId17"/>
    <p:sldId id="334" r:id="rId18"/>
    <p:sldId id="338" r:id="rId19"/>
    <p:sldId id="326" r:id="rId20"/>
    <p:sldId id="327" r:id="rId21"/>
    <p:sldId id="337" r:id="rId22"/>
    <p:sldId id="328" r:id="rId23"/>
    <p:sldId id="330" r:id="rId24"/>
    <p:sldId id="259" r:id="rId25"/>
    <p:sldId id="294" r:id="rId26"/>
    <p:sldId id="375" r:id="rId27"/>
    <p:sldId id="341" r:id="rId28"/>
    <p:sldId id="319" r:id="rId29"/>
    <p:sldId id="318" r:id="rId30"/>
    <p:sldId id="321"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AC0"/>
    <a:srgbClr val="EEB4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7CE2E-9362-42CC-8840-5384CC6F5D89}" v="53" dt="2025-07-03T18:43:02.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34" autoAdjust="0"/>
    <p:restoredTop sz="80167" autoAdjust="0"/>
  </p:normalViewPr>
  <p:slideViewPr>
    <p:cSldViewPr snapToGrid="0" snapToObjects="1">
      <p:cViewPr varScale="1">
        <p:scale>
          <a:sx n="88" d="100"/>
          <a:sy n="88" d="100"/>
        </p:scale>
        <p:origin x="187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Robert C." userId="99ff8872-d2bd-4fa5-8142-9f137c88e59d" providerId="ADAL" clId="{CF9912EA-23B0-44B8-8E17-021A9F14DE53}"/>
    <pc:docChg chg="undo custSel addSld delSld modSld sldOrd">
      <pc:chgData name="Wood, Robert C." userId="99ff8872-d2bd-4fa5-8142-9f137c88e59d" providerId="ADAL" clId="{CF9912EA-23B0-44B8-8E17-021A9F14DE53}" dt="2025-06-29T19:23:40.742" v="1034" actId="1076"/>
      <pc:docMkLst>
        <pc:docMk/>
      </pc:docMkLst>
      <pc:sldChg chg="modSp mod">
        <pc:chgData name="Wood, Robert C." userId="99ff8872-d2bd-4fa5-8142-9f137c88e59d" providerId="ADAL" clId="{CF9912EA-23B0-44B8-8E17-021A9F14DE53}" dt="2025-06-29T18:43:57.804" v="1" actId="20577"/>
        <pc:sldMkLst>
          <pc:docMk/>
          <pc:sldMk cId="77971573" sldId="256"/>
        </pc:sldMkLst>
        <pc:spChg chg="mod">
          <ac:chgData name="Wood, Robert C." userId="99ff8872-d2bd-4fa5-8142-9f137c88e59d" providerId="ADAL" clId="{CF9912EA-23B0-44B8-8E17-021A9F14DE53}" dt="2025-06-29T18:43:57.804" v="1" actId="20577"/>
          <ac:spMkLst>
            <pc:docMk/>
            <pc:sldMk cId="77971573" sldId="256"/>
            <ac:spMk id="3" creationId="{00000000-0000-0000-0000-000000000000}"/>
          </ac:spMkLst>
        </pc:spChg>
      </pc:sldChg>
      <pc:sldChg chg="add">
        <pc:chgData name="Wood, Robert C." userId="99ff8872-d2bd-4fa5-8142-9f137c88e59d" providerId="ADAL" clId="{CF9912EA-23B0-44B8-8E17-021A9F14DE53}" dt="2025-06-29T19:19:26.225" v="885"/>
        <pc:sldMkLst>
          <pc:docMk/>
          <pc:sldMk cId="1680832477" sldId="316"/>
        </pc:sldMkLst>
      </pc:sldChg>
      <pc:sldChg chg="addSp delSp modSp mod">
        <pc:chgData name="Wood, Robert C." userId="99ff8872-d2bd-4fa5-8142-9f137c88e59d" providerId="ADAL" clId="{CF9912EA-23B0-44B8-8E17-021A9F14DE53}" dt="2025-06-29T19:23:40.742" v="1034" actId="1076"/>
        <pc:sldMkLst>
          <pc:docMk/>
          <pc:sldMk cId="4091792450" sldId="323"/>
        </pc:sldMkLst>
        <pc:spChg chg="mod">
          <ac:chgData name="Wood, Robert C." userId="99ff8872-d2bd-4fa5-8142-9f137c88e59d" providerId="ADAL" clId="{CF9912EA-23B0-44B8-8E17-021A9F14DE53}" dt="2025-06-29T19:06:08.079" v="391" actId="1076"/>
          <ac:spMkLst>
            <pc:docMk/>
            <pc:sldMk cId="4091792450" sldId="323"/>
            <ac:spMk id="11" creationId="{063E7531-351E-451D-834E-428BF746E4B9}"/>
          </ac:spMkLst>
        </pc:spChg>
        <pc:spChg chg="mod">
          <ac:chgData name="Wood, Robert C." userId="99ff8872-d2bd-4fa5-8142-9f137c88e59d" providerId="ADAL" clId="{CF9912EA-23B0-44B8-8E17-021A9F14DE53}" dt="2025-06-29T19:23:28.780" v="1032" actId="313"/>
          <ac:spMkLst>
            <pc:docMk/>
            <pc:sldMk cId="4091792450" sldId="323"/>
            <ac:spMk id="12" creationId="{9AF0B3C5-CE1E-420B-8B47-5DFB6F09BFD4}"/>
          </ac:spMkLst>
        </pc:spChg>
        <pc:picChg chg="mod">
          <ac:chgData name="Wood, Robert C." userId="99ff8872-d2bd-4fa5-8142-9f137c88e59d" providerId="ADAL" clId="{CF9912EA-23B0-44B8-8E17-021A9F14DE53}" dt="2025-06-29T19:23:40.742" v="1034" actId="1076"/>
          <ac:picMkLst>
            <pc:docMk/>
            <pc:sldMk cId="4091792450" sldId="323"/>
            <ac:picMk id="13" creationId="{31625DB0-CF05-4BF5-9B73-C46F44F24C56}"/>
          </ac:picMkLst>
        </pc:picChg>
      </pc:sldChg>
      <pc:sldChg chg="addSp delSp modSp mod ord">
        <pc:chgData name="Wood, Robert C." userId="99ff8872-d2bd-4fa5-8142-9f137c88e59d" providerId="ADAL" clId="{CF9912EA-23B0-44B8-8E17-021A9F14DE53}" dt="2025-06-29T19:22:53.165" v="1005" actId="1076"/>
        <pc:sldMkLst>
          <pc:docMk/>
          <pc:sldMk cId="4189454358" sldId="325"/>
        </pc:sldMkLst>
        <pc:spChg chg="mod">
          <ac:chgData name="Wood, Robert C." userId="99ff8872-d2bd-4fa5-8142-9f137c88e59d" providerId="ADAL" clId="{CF9912EA-23B0-44B8-8E17-021A9F14DE53}" dt="2025-06-29T19:22:26.080" v="999" actId="27636"/>
          <ac:spMkLst>
            <pc:docMk/>
            <pc:sldMk cId="4189454358" sldId="325"/>
            <ac:spMk id="3" creationId="{848D04F3-3EEF-4A88-8273-8C6433A53837}"/>
          </ac:spMkLst>
        </pc:spChg>
        <pc:picChg chg="mod">
          <ac:chgData name="Wood, Robert C." userId="99ff8872-d2bd-4fa5-8142-9f137c88e59d" providerId="ADAL" clId="{CF9912EA-23B0-44B8-8E17-021A9F14DE53}" dt="2025-06-29T19:22:53.165" v="1005" actId="1076"/>
          <ac:picMkLst>
            <pc:docMk/>
            <pc:sldMk cId="4189454358" sldId="325"/>
            <ac:picMk id="8" creationId="{AB7A93CD-FADF-4CA6-912D-278B0ABBF748}"/>
          </ac:picMkLst>
        </pc:picChg>
        <pc:picChg chg="mod">
          <ac:chgData name="Wood, Robert C." userId="99ff8872-d2bd-4fa5-8142-9f137c88e59d" providerId="ADAL" clId="{CF9912EA-23B0-44B8-8E17-021A9F14DE53}" dt="2025-06-29T19:21:45.090" v="986" actId="14100"/>
          <ac:picMkLst>
            <pc:docMk/>
            <pc:sldMk cId="4189454358" sldId="325"/>
            <ac:picMk id="3074" creationId="{66371A04-C4AE-4552-9761-1F73ED8893AE}"/>
          </ac:picMkLst>
        </pc:picChg>
        <pc:cxnChg chg="mod">
          <ac:chgData name="Wood, Robert C." userId="99ff8872-d2bd-4fa5-8142-9f137c88e59d" providerId="ADAL" clId="{CF9912EA-23B0-44B8-8E17-021A9F14DE53}" dt="2025-06-29T19:22:30.984" v="1000" actId="1076"/>
          <ac:cxnSpMkLst>
            <pc:docMk/>
            <pc:sldMk cId="4189454358" sldId="325"/>
            <ac:cxnSpMk id="15" creationId="{9B81BA72-567D-9444-6944-4D3F548C154C}"/>
          </ac:cxnSpMkLst>
        </pc:cxnChg>
        <pc:cxnChg chg="add mod">
          <ac:chgData name="Wood, Robert C." userId="99ff8872-d2bd-4fa5-8142-9f137c88e59d" providerId="ADAL" clId="{CF9912EA-23B0-44B8-8E17-021A9F14DE53}" dt="2025-06-29T19:22:33.234" v="1001" actId="1076"/>
          <ac:cxnSpMkLst>
            <pc:docMk/>
            <pc:sldMk cId="4189454358" sldId="325"/>
            <ac:cxnSpMk id="16" creationId="{7EE5E3C4-02FE-4F82-B8BF-55BB7556EC59}"/>
          </ac:cxnSpMkLst>
        </pc:cxnChg>
      </pc:sldChg>
      <pc:sldChg chg="del">
        <pc:chgData name="Wood, Robert C." userId="99ff8872-d2bd-4fa5-8142-9f137c88e59d" providerId="ADAL" clId="{CF9912EA-23B0-44B8-8E17-021A9F14DE53}" dt="2025-06-29T19:18:04.019" v="883" actId="47"/>
        <pc:sldMkLst>
          <pc:docMk/>
          <pc:sldMk cId="1396924640" sldId="335"/>
        </pc:sldMkLst>
      </pc:sldChg>
      <pc:sldChg chg="del">
        <pc:chgData name="Wood, Robert C." userId="99ff8872-d2bd-4fa5-8142-9f137c88e59d" providerId="ADAL" clId="{CF9912EA-23B0-44B8-8E17-021A9F14DE53}" dt="2025-06-29T19:18:37.807" v="884" actId="47"/>
        <pc:sldMkLst>
          <pc:docMk/>
          <pc:sldMk cId="2729274444" sldId="340"/>
        </pc:sldMkLst>
      </pc:sldChg>
      <pc:sldChg chg="del">
        <pc:chgData name="Wood, Robert C." userId="99ff8872-d2bd-4fa5-8142-9f137c88e59d" providerId="ADAL" clId="{CF9912EA-23B0-44B8-8E17-021A9F14DE53}" dt="2025-06-29T19:16:35.014" v="882" actId="47"/>
        <pc:sldMkLst>
          <pc:docMk/>
          <pc:sldMk cId="4010790156" sldId="343"/>
        </pc:sldMkLst>
      </pc:sldChg>
      <pc:sldChg chg="delSp modSp add mod ord">
        <pc:chgData name="Wood, Robert C." userId="99ff8872-d2bd-4fa5-8142-9f137c88e59d" providerId="ADAL" clId="{CF9912EA-23B0-44B8-8E17-021A9F14DE53}" dt="2025-06-29T19:16:24.278" v="881" actId="1076"/>
        <pc:sldMkLst>
          <pc:docMk/>
          <pc:sldMk cId="2254206328" sldId="345"/>
        </pc:sldMkLst>
        <pc:spChg chg="mod">
          <ac:chgData name="Wood, Robert C." userId="99ff8872-d2bd-4fa5-8142-9f137c88e59d" providerId="ADAL" clId="{CF9912EA-23B0-44B8-8E17-021A9F14DE53}" dt="2025-06-29T19:16:24.278" v="881" actId="1076"/>
          <ac:spMkLst>
            <pc:docMk/>
            <pc:sldMk cId="2254206328" sldId="345"/>
            <ac:spMk id="2" creationId="{C9AA14A6-6CF8-3907-0E15-EB745117EB83}"/>
          </ac:spMkLst>
        </pc:spChg>
        <pc:spChg chg="mod">
          <ac:chgData name="Wood, Robert C." userId="99ff8872-d2bd-4fa5-8142-9f137c88e59d" providerId="ADAL" clId="{CF9912EA-23B0-44B8-8E17-021A9F14DE53}" dt="2025-06-29T19:16:21.149" v="880" actId="1076"/>
          <ac:spMkLst>
            <pc:docMk/>
            <pc:sldMk cId="2254206328" sldId="345"/>
            <ac:spMk id="3" creationId="{631A90E8-DBC9-3BA2-602B-84FCE6D25841}"/>
          </ac:spMkLst>
        </pc:spChg>
        <pc:spChg chg="mod">
          <ac:chgData name="Wood, Robert C." userId="99ff8872-d2bd-4fa5-8142-9f137c88e59d" providerId="ADAL" clId="{CF9912EA-23B0-44B8-8E17-021A9F14DE53}" dt="2025-06-29T18:50:48.169" v="19" actId="20577"/>
          <ac:spMkLst>
            <pc:docMk/>
            <pc:sldMk cId="2254206328" sldId="345"/>
            <ac:spMk id="12" creationId="{59058FF1-8B8F-4B85-B9C9-858A0025BBAF}"/>
          </ac:spMkLst>
        </pc:spChg>
      </pc:sldChg>
      <pc:sldChg chg="add">
        <pc:chgData name="Wood, Robert C." userId="99ff8872-d2bd-4fa5-8142-9f137c88e59d" providerId="ADAL" clId="{CF9912EA-23B0-44B8-8E17-021A9F14DE53}" dt="2025-06-29T19:19:58.097" v="887"/>
        <pc:sldMkLst>
          <pc:docMk/>
          <pc:sldMk cId="3176677390" sldId="367"/>
        </pc:sldMkLst>
      </pc:sldChg>
      <pc:sldChg chg="add">
        <pc:chgData name="Wood, Robert C." userId="99ff8872-d2bd-4fa5-8142-9f137c88e59d" providerId="ADAL" clId="{CF9912EA-23B0-44B8-8E17-021A9F14DE53}" dt="2025-06-29T19:19:43.235" v="886"/>
        <pc:sldMkLst>
          <pc:docMk/>
          <pc:sldMk cId="3189636748" sldId="370"/>
        </pc:sldMkLst>
      </pc:sldChg>
    </pc:docChg>
  </pc:docChgLst>
  <pc:docChgLst>
    <pc:chgData name="Wood, Robert C." userId="99ff8872-d2bd-4fa5-8142-9f137c88e59d" providerId="ADAL" clId="{1A37CE2E-9362-42CC-8840-5384CC6F5D89}"/>
    <pc:docChg chg="custSel addSld delSld modSld sldOrd">
      <pc:chgData name="Wood, Robert C." userId="99ff8872-d2bd-4fa5-8142-9f137c88e59d" providerId="ADAL" clId="{1A37CE2E-9362-42CC-8840-5384CC6F5D89}" dt="2025-07-03T18:43:04.686" v="1001" actId="47"/>
      <pc:docMkLst>
        <pc:docMk/>
      </pc:docMkLst>
      <pc:sldChg chg="modSp mod">
        <pc:chgData name="Wood, Robert C." userId="99ff8872-d2bd-4fa5-8142-9f137c88e59d" providerId="ADAL" clId="{1A37CE2E-9362-42CC-8840-5384CC6F5D89}" dt="2025-07-03T18:42:55.256" v="999" actId="20577"/>
        <pc:sldMkLst>
          <pc:docMk/>
          <pc:sldMk cId="77971573" sldId="256"/>
        </pc:sldMkLst>
        <pc:spChg chg="mod">
          <ac:chgData name="Wood, Robert C." userId="99ff8872-d2bd-4fa5-8142-9f137c88e59d" providerId="ADAL" clId="{1A37CE2E-9362-42CC-8840-5384CC6F5D89}" dt="2025-07-03T18:42:55.256" v="999" actId="20577"/>
          <ac:spMkLst>
            <pc:docMk/>
            <pc:sldMk cId="77971573" sldId="256"/>
            <ac:spMk id="12" creationId="{00000000-0000-0000-0000-000000000000}"/>
          </ac:spMkLst>
        </pc:spChg>
      </pc:sldChg>
      <pc:sldChg chg="addSp modSp">
        <pc:chgData name="Wood, Robert C." userId="99ff8872-d2bd-4fa5-8142-9f137c88e59d" providerId="ADAL" clId="{1A37CE2E-9362-42CC-8840-5384CC6F5D89}" dt="2025-07-03T11:18:50.681" v="876" actId="1076"/>
        <pc:sldMkLst>
          <pc:docMk/>
          <pc:sldMk cId="2111870870" sldId="259"/>
        </pc:sldMkLst>
        <pc:picChg chg="add mod">
          <ac:chgData name="Wood, Robert C." userId="99ff8872-d2bd-4fa5-8142-9f137c88e59d" providerId="ADAL" clId="{1A37CE2E-9362-42CC-8840-5384CC6F5D89}" dt="2025-07-03T11:18:50.681" v="876" actId="1076"/>
          <ac:picMkLst>
            <pc:docMk/>
            <pc:sldMk cId="2111870870" sldId="259"/>
            <ac:picMk id="2050" creationId="{4F5CFF78-A31B-1D99-2AF7-D84429C77083}"/>
          </ac:picMkLst>
        </pc:picChg>
      </pc:sldChg>
      <pc:sldChg chg="modSp del mod">
        <pc:chgData name="Wood, Robert C." userId="99ff8872-d2bd-4fa5-8142-9f137c88e59d" providerId="ADAL" clId="{1A37CE2E-9362-42CC-8840-5384CC6F5D89}" dt="2025-06-30T14:14:58.833" v="143" actId="47"/>
        <pc:sldMkLst>
          <pc:docMk/>
          <pc:sldMk cId="533962540" sldId="310"/>
        </pc:sldMkLst>
      </pc:sldChg>
      <pc:sldChg chg="modSp mod">
        <pc:chgData name="Wood, Robert C." userId="99ff8872-d2bd-4fa5-8142-9f137c88e59d" providerId="ADAL" clId="{1A37CE2E-9362-42CC-8840-5384CC6F5D89}" dt="2025-07-03T11:22:06.412" v="901" actId="20577"/>
        <pc:sldMkLst>
          <pc:docMk/>
          <pc:sldMk cId="3251305125" sldId="319"/>
        </pc:sldMkLst>
        <pc:spChg chg="mod">
          <ac:chgData name="Wood, Robert C." userId="99ff8872-d2bd-4fa5-8142-9f137c88e59d" providerId="ADAL" clId="{1A37CE2E-9362-42CC-8840-5384CC6F5D89}" dt="2025-07-03T11:22:06.412" v="901" actId="20577"/>
          <ac:spMkLst>
            <pc:docMk/>
            <pc:sldMk cId="3251305125" sldId="319"/>
            <ac:spMk id="3" creationId="{848D04F3-3EEF-4A88-8273-8C6433A53837}"/>
          </ac:spMkLst>
        </pc:spChg>
      </pc:sldChg>
      <pc:sldChg chg="add">
        <pc:chgData name="Wood, Robert C." userId="99ff8872-d2bd-4fa5-8142-9f137c88e59d" providerId="ADAL" clId="{1A37CE2E-9362-42CC-8840-5384CC6F5D89}" dt="2025-06-30T14:09:48.390" v="11"/>
        <pc:sldMkLst>
          <pc:docMk/>
          <pc:sldMk cId="1477945087" sldId="322"/>
        </pc:sldMkLst>
      </pc:sldChg>
      <pc:sldChg chg="addSp modSp mod">
        <pc:chgData name="Wood, Robert C." userId="99ff8872-d2bd-4fa5-8142-9f137c88e59d" providerId="ADAL" clId="{1A37CE2E-9362-42CC-8840-5384CC6F5D89}" dt="2025-07-03T11:24:32.782" v="934" actId="1076"/>
        <pc:sldMkLst>
          <pc:docMk/>
          <pc:sldMk cId="4091792450" sldId="323"/>
        </pc:sldMkLst>
        <pc:spChg chg="mod">
          <ac:chgData name="Wood, Robert C." userId="99ff8872-d2bd-4fa5-8142-9f137c88e59d" providerId="ADAL" clId="{1A37CE2E-9362-42CC-8840-5384CC6F5D89}" dt="2025-07-03T11:24:12.690" v="927" actId="20577"/>
          <ac:spMkLst>
            <pc:docMk/>
            <pc:sldMk cId="4091792450" sldId="323"/>
            <ac:spMk id="12" creationId="{9AF0B3C5-CE1E-420B-8B47-5DFB6F09BFD4}"/>
          </ac:spMkLst>
        </pc:spChg>
        <pc:picChg chg="mod">
          <ac:chgData name="Wood, Robert C." userId="99ff8872-d2bd-4fa5-8142-9f137c88e59d" providerId="ADAL" clId="{1A37CE2E-9362-42CC-8840-5384CC6F5D89}" dt="2025-07-03T11:24:32.782" v="934" actId="1076"/>
          <ac:picMkLst>
            <pc:docMk/>
            <pc:sldMk cId="4091792450" sldId="323"/>
            <ac:picMk id="13" creationId="{31625DB0-CF05-4BF5-9B73-C46F44F24C56}"/>
          </ac:picMkLst>
        </pc:picChg>
        <pc:picChg chg="add mod">
          <ac:chgData name="Wood, Robert C." userId="99ff8872-d2bd-4fa5-8142-9f137c88e59d" providerId="ADAL" clId="{1A37CE2E-9362-42CC-8840-5384CC6F5D89}" dt="2025-07-03T11:24:31.105" v="933" actId="1076"/>
          <ac:picMkLst>
            <pc:docMk/>
            <pc:sldMk cId="4091792450" sldId="323"/>
            <ac:picMk id="4098" creationId="{D828D7F9-559E-8F96-AF24-5A1163009D21}"/>
          </ac:picMkLst>
        </pc:picChg>
      </pc:sldChg>
      <pc:sldChg chg="modSp mod">
        <pc:chgData name="Wood, Robert C." userId="99ff8872-d2bd-4fa5-8142-9f137c88e59d" providerId="ADAL" clId="{1A37CE2E-9362-42CC-8840-5384CC6F5D89}" dt="2025-06-30T14:27:28.583" v="554" actId="113"/>
        <pc:sldMkLst>
          <pc:docMk/>
          <pc:sldMk cId="4189454358" sldId="325"/>
        </pc:sldMkLst>
        <pc:spChg chg="mod">
          <ac:chgData name="Wood, Robert C." userId="99ff8872-d2bd-4fa5-8142-9f137c88e59d" providerId="ADAL" clId="{1A37CE2E-9362-42CC-8840-5384CC6F5D89}" dt="2025-06-30T14:27:28.583" v="554" actId="113"/>
          <ac:spMkLst>
            <pc:docMk/>
            <pc:sldMk cId="4189454358" sldId="325"/>
            <ac:spMk id="3" creationId="{848D04F3-3EEF-4A88-8273-8C6433A53837}"/>
          </ac:spMkLst>
        </pc:spChg>
      </pc:sldChg>
      <pc:sldChg chg="modSp mod">
        <pc:chgData name="Wood, Robert C." userId="99ff8872-d2bd-4fa5-8142-9f137c88e59d" providerId="ADAL" clId="{1A37CE2E-9362-42CC-8840-5384CC6F5D89}" dt="2025-06-30T14:33:49.027" v="842" actId="113"/>
        <pc:sldMkLst>
          <pc:docMk/>
          <pc:sldMk cId="389102961" sldId="331"/>
        </pc:sldMkLst>
        <pc:spChg chg="mod">
          <ac:chgData name="Wood, Robert C." userId="99ff8872-d2bd-4fa5-8142-9f137c88e59d" providerId="ADAL" clId="{1A37CE2E-9362-42CC-8840-5384CC6F5D89}" dt="2025-06-30T14:32:42.805" v="834" actId="1076"/>
          <ac:spMkLst>
            <pc:docMk/>
            <pc:sldMk cId="389102961" sldId="331"/>
            <ac:spMk id="2" creationId="{229247A9-FC16-4B67-8138-8808B5F7613A}"/>
          </ac:spMkLst>
        </pc:spChg>
        <pc:spChg chg="mod">
          <ac:chgData name="Wood, Robert C." userId="99ff8872-d2bd-4fa5-8142-9f137c88e59d" providerId="ADAL" clId="{1A37CE2E-9362-42CC-8840-5384CC6F5D89}" dt="2025-06-30T14:33:49.027" v="842" actId="113"/>
          <ac:spMkLst>
            <pc:docMk/>
            <pc:sldMk cId="389102961" sldId="331"/>
            <ac:spMk id="3" creationId="{848D04F3-3EEF-4A88-8273-8C6433A53837}"/>
          </ac:spMkLst>
        </pc:spChg>
        <pc:spChg chg="mod">
          <ac:chgData name="Wood, Robert C." userId="99ff8872-d2bd-4fa5-8142-9f137c88e59d" providerId="ADAL" clId="{1A37CE2E-9362-42CC-8840-5384CC6F5D89}" dt="2025-06-30T14:33:04.199" v="838" actId="1076"/>
          <ac:spMkLst>
            <pc:docMk/>
            <pc:sldMk cId="389102961" sldId="331"/>
            <ac:spMk id="7" creationId="{6493B62D-685B-DC9D-0F1B-2FFD41A281C3}"/>
          </ac:spMkLst>
        </pc:spChg>
        <pc:picChg chg="mod">
          <ac:chgData name="Wood, Robert C." userId="99ff8872-d2bd-4fa5-8142-9f137c88e59d" providerId="ADAL" clId="{1A37CE2E-9362-42CC-8840-5384CC6F5D89}" dt="2025-06-30T14:32:29.906" v="830" actId="1076"/>
          <ac:picMkLst>
            <pc:docMk/>
            <pc:sldMk cId="389102961" sldId="331"/>
            <ac:picMk id="10242" creationId="{D83A8878-3AC7-45B9-8F9D-4269E446FB68}"/>
          </ac:picMkLst>
        </pc:picChg>
        <pc:picChg chg="mod">
          <ac:chgData name="Wood, Robert C." userId="99ff8872-d2bd-4fa5-8142-9f137c88e59d" providerId="ADAL" clId="{1A37CE2E-9362-42CC-8840-5384CC6F5D89}" dt="2025-06-30T14:33:04.199" v="838" actId="1076"/>
          <ac:picMkLst>
            <pc:docMk/>
            <pc:sldMk cId="389102961" sldId="331"/>
            <ac:picMk id="10248" creationId="{20FEAF07-EBEC-41DE-B258-891ED60EC48D}"/>
          </ac:picMkLst>
        </pc:picChg>
      </pc:sldChg>
      <pc:sldChg chg="modSp mod">
        <pc:chgData name="Wood, Robert C." userId="99ff8872-d2bd-4fa5-8142-9f137c88e59d" providerId="ADAL" clId="{1A37CE2E-9362-42CC-8840-5384CC6F5D89}" dt="2025-06-30T14:33:25.343" v="840" actId="20577"/>
        <pc:sldMkLst>
          <pc:docMk/>
          <pc:sldMk cId="1856396076" sldId="332"/>
        </pc:sldMkLst>
        <pc:spChg chg="mod">
          <ac:chgData name="Wood, Robert C." userId="99ff8872-d2bd-4fa5-8142-9f137c88e59d" providerId="ADAL" clId="{1A37CE2E-9362-42CC-8840-5384CC6F5D89}" dt="2025-06-30T14:33:14.630" v="839" actId="1076"/>
          <ac:spMkLst>
            <pc:docMk/>
            <pc:sldMk cId="1856396076" sldId="332"/>
            <ac:spMk id="2" creationId="{229247A9-FC16-4B67-8138-8808B5F7613A}"/>
          </ac:spMkLst>
        </pc:spChg>
        <pc:spChg chg="mod">
          <ac:chgData name="Wood, Robert C." userId="99ff8872-d2bd-4fa5-8142-9f137c88e59d" providerId="ADAL" clId="{1A37CE2E-9362-42CC-8840-5384CC6F5D89}" dt="2025-06-30T14:33:25.343" v="840" actId="20577"/>
          <ac:spMkLst>
            <pc:docMk/>
            <pc:sldMk cId="1856396076" sldId="332"/>
            <ac:spMk id="3" creationId="{848D04F3-3EEF-4A88-8273-8C6433A53837}"/>
          </ac:spMkLst>
        </pc:spChg>
      </pc:sldChg>
      <pc:sldChg chg="addSp modSp mod">
        <pc:chgData name="Wood, Robert C." userId="99ff8872-d2bd-4fa5-8142-9f137c88e59d" providerId="ADAL" clId="{1A37CE2E-9362-42CC-8840-5384CC6F5D89}" dt="2025-07-03T11:17:02.360" v="869" actId="1076"/>
        <pc:sldMkLst>
          <pc:docMk/>
          <pc:sldMk cId="1657717084" sldId="336"/>
        </pc:sldMkLst>
        <pc:spChg chg="mod">
          <ac:chgData name="Wood, Robert C." userId="99ff8872-d2bd-4fa5-8142-9f137c88e59d" providerId="ADAL" clId="{1A37CE2E-9362-42CC-8840-5384CC6F5D89}" dt="2025-07-03T11:16:53.352" v="867" actId="20577"/>
          <ac:spMkLst>
            <pc:docMk/>
            <pc:sldMk cId="1657717084" sldId="336"/>
            <ac:spMk id="3" creationId="{848D04F3-3EEF-4A88-8273-8C6433A53837}"/>
          </ac:spMkLst>
        </pc:spChg>
        <pc:picChg chg="add mod">
          <ac:chgData name="Wood, Robert C." userId="99ff8872-d2bd-4fa5-8142-9f137c88e59d" providerId="ADAL" clId="{1A37CE2E-9362-42CC-8840-5384CC6F5D89}" dt="2025-07-03T11:17:02.360" v="869" actId="1076"/>
          <ac:picMkLst>
            <pc:docMk/>
            <pc:sldMk cId="1657717084" sldId="336"/>
            <ac:picMk id="7" creationId="{98EB1C6E-BDEB-4E05-E8CE-AAB117B65606}"/>
          </ac:picMkLst>
        </pc:picChg>
      </pc:sldChg>
      <pc:sldChg chg="addSp modSp">
        <pc:chgData name="Wood, Robert C." userId="99ff8872-d2bd-4fa5-8142-9f137c88e59d" providerId="ADAL" clId="{1A37CE2E-9362-42CC-8840-5384CC6F5D89}" dt="2025-07-03T11:16:33.144" v="866" actId="1076"/>
        <pc:sldMkLst>
          <pc:docMk/>
          <pc:sldMk cId="1496461343" sldId="338"/>
        </pc:sldMkLst>
        <pc:picChg chg="add mod">
          <ac:chgData name="Wood, Robert C." userId="99ff8872-d2bd-4fa5-8142-9f137c88e59d" providerId="ADAL" clId="{1A37CE2E-9362-42CC-8840-5384CC6F5D89}" dt="2025-07-03T11:16:31.676" v="865" actId="1076"/>
          <ac:picMkLst>
            <pc:docMk/>
            <pc:sldMk cId="1496461343" sldId="338"/>
            <ac:picMk id="1026" creationId="{35CB858C-A16B-152B-9973-1BC62351E7E3}"/>
          </ac:picMkLst>
        </pc:picChg>
        <pc:picChg chg="add mod">
          <ac:chgData name="Wood, Robert C." userId="99ff8872-d2bd-4fa5-8142-9f137c88e59d" providerId="ADAL" clId="{1A37CE2E-9362-42CC-8840-5384CC6F5D89}" dt="2025-07-03T11:16:33.144" v="866" actId="1076"/>
          <ac:picMkLst>
            <pc:docMk/>
            <pc:sldMk cId="1496461343" sldId="338"/>
            <ac:picMk id="1028" creationId="{B3EF57BC-9466-6FA9-B847-310174CF7FA2}"/>
          </ac:picMkLst>
        </pc:picChg>
      </pc:sldChg>
      <pc:sldChg chg="modSp del mod">
        <pc:chgData name="Wood, Robert C." userId="99ff8872-d2bd-4fa5-8142-9f137c88e59d" providerId="ADAL" clId="{1A37CE2E-9362-42CC-8840-5384CC6F5D89}" dt="2025-07-03T18:43:04.686" v="1001" actId="47"/>
        <pc:sldMkLst>
          <pc:docMk/>
          <pc:sldMk cId="1718680219" sldId="344"/>
        </pc:sldMkLst>
        <pc:spChg chg="mod">
          <ac:chgData name="Wood, Robert C." userId="99ff8872-d2bd-4fa5-8142-9f137c88e59d" providerId="ADAL" clId="{1A37CE2E-9362-42CC-8840-5384CC6F5D89}" dt="2025-07-03T11:26:47.318" v="948" actId="20577"/>
          <ac:spMkLst>
            <pc:docMk/>
            <pc:sldMk cId="1718680219" sldId="344"/>
            <ac:spMk id="3" creationId="{00000000-0000-0000-0000-000000000000}"/>
          </ac:spMkLst>
        </pc:spChg>
      </pc:sldChg>
      <pc:sldChg chg="addSp delSp modSp mod">
        <pc:chgData name="Wood, Robert C." userId="99ff8872-d2bd-4fa5-8142-9f137c88e59d" providerId="ADAL" clId="{1A37CE2E-9362-42CC-8840-5384CC6F5D89}" dt="2025-07-03T11:26:24.128" v="946" actId="1076"/>
        <pc:sldMkLst>
          <pc:docMk/>
          <pc:sldMk cId="2254206328" sldId="345"/>
        </pc:sldMkLst>
        <pc:spChg chg="mod">
          <ac:chgData name="Wood, Robert C." userId="99ff8872-d2bd-4fa5-8142-9f137c88e59d" providerId="ADAL" clId="{1A37CE2E-9362-42CC-8840-5384CC6F5D89}" dt="2025-07-03T11:26:21.227" v="945" actId="27636"/>
          <ac:spMkLst>
            <pc:docMk/>
            <pc:sldMk cId="2254206328" sldId="345"/>
            <ac:spMk id="3" creationId="{631A90E8-DBC9-3BA2-602B-84FCE6D25841}"/>
          </ac:spMkLst>
        </pc:spChg>
        <pc:picChg chg="add del mod">
          <ac:chgData name="Wood, Robert C." userId="99ff8872-d2bd-4fa5-8142-9f137c88e59d" providerId="ADAL" clId="{1A37CE2E-9362-42CC-8840-5384CC6F5D89}" dt="2025-07-03T11:26:05.164" v="939" actId="478"/>
          <ac:picMkLst>
            <pc:docMk/>
            <pc:sldMk cId="2254206328" sldId="345"/>
            <ac:picMk id="5122" creationId="{53292436-4461-8D58-1EC8-3D5C217114DB}"/>
          </ac:picMkLst>
        </pc:picChg>
        <pc:picChg chg="add mod">
          <ac:chgData name="Wood, Robert C." userId="99ff8872-d2bd-4fa5-8142-9f137c88e59d" providerId="ADAL" clId="{1A37CE2E-9362-42CC-8840-5384CC6F5D89}" dt="2025-07-03T11:26:24.128" v="946" actId="1076"/>
          <ac:picMkLst>
            <pc:docMk/>
            <pc:sldMk cId="2254206328" sldId="345"/>
            <ac:picMk id="5124" creationId="{878FBEF6-9918-3256-4826-94F043EF6EBD}"/>
          </ac:picMkLst>
        </pc:picChg>
      </pc:sldChg>
      <pc:sldChg chg="modSp add mod">
        <pc:chgData name="Wood, Robert C." userId="99ff8872-d2bd-4fa5-8142-9f137c88e59d" providerId="ADAL" clId="{1A37CE2E-9362-42CC-8840-5384CC6F5D89}" dt="2025-06-30T14:32:10.556" v="828" actId="20577"/>
        <pc:sldMkLst>
          <pc:docMk/>
          <pc:sldMk cId="3820929549" sldId="348"/>
        </pc:sldMkLst>
        <pc:spChg chg="mod">
          <ac:chgData name="Wood, Robert C." userId="99ff8872-d2bd-4fa5-8142-9f137c88e59d" providerId="ADAL" clId="{1A37CE2E-9362-42CC-8840-5384CC6F5D89}" dt="2025-06-30T14:32:10.556" v="828" actId="20577"/>
          <ac:spMkLst>
            <pc:docMk/>
            <pc:sldMk cId="3820929549" sldId="348"/>
            <ac:spMk id="2" creationId="{229247A9-FC16-4B67-8138-8808B5F7613A}"/>
          </ac:spMkLst>
        </pc:spChg>
        <pc:spChg chg="mod">
          <ac:chgData name="Wood, Robert C." userId="99ff8872-d2bd-4fa5-8142-9f137c88e59d" providerId="ADAL" clId="{1A37CE2E-9362-42CC-8840-5384CC6F5D89}" dt="2025-06-30T14:25:56.684" v="545" actId="20577"/>
          <ac:spMkLst>
            <pc:docMk/>
            <pc:sldMk cId="3820929549" sldId="348"/>
            <ac:spMk id="3" creationId="{848D04F3-3EEF-4A88-8273-8C6433A53837}"/>
          </ac:spMkLst>
        </pc:spChg>
      </pc:sldChg>
      <pc:sldChg chg="add ord">
        <pc:chgData name="Wood, Robert C." userId="99ff8872-d2bd-4fa5-8142-9f137c88e59d" providerId="ADAL" clId="{1A37CE2E-9362-42CC-8840-5384CC6F5D89}" dt="2025-06-30T14:31:12.328" v="810"/>
        <pc:sldMkLst>
          <pc:docMk/>
          <pc:sldMk cId="3347474399" sldId="363"/>
        </pc:sldMkLst>
      </pc:sldChg>
      <pc:sldChg chg="modSp mod modNotesTx">
        <pc:chgData name="Wood, Robert C." userId="99ff8872-d2bd-4fa5-8142-9f137c88e59d" providerId="ADAL" clId="{1A37CE2E-9362-42CC-8840-5384CC6F5D89}" dt="2025-06-30T14:21:26.925" v="373" actId="20577"/>
        <pc:sldMkLst>
          <pc:docMk/>
          <pc:sldMk cId="3176677390" sldId="367"/>
        </pc:sldMkLst>
        <pc:spChg chg="mod">
          <ac:chgData name="Wood, Robert C." userId="99ff8872-d2bd-4fa5-8142-9f137c88e59d" providerId="ADAL" clId="{1A37CE2E-9362-42CC-8840-5384CC6F5D89}" dt="2025-06-30T14:10:11.299" v="27" actId="20577"/>
          <ac:spMkLst>
            <pc:docMk/>
            <pc:sldMk cId="3176677390" sldId="367"/>
            <ac:spMk id="2" creationId="{229247A9-FC16-4B67-8138-8808B5F7613A}"/>
          </ac:spMkLst>
        </pc:spChg>
        <pc:spChg chg="mod">
          <ac:chgData name="Wood, Robert C." userId="99ff8872-d2bd-4fa5-8142-9f137c88e59d" providerId="ADAL" clId="{1A37CE2E-9362-42CC-8840-5384CC6F5D89}" dt="2025-06-30T14:21:26.925" v="373" actId="20577"/>
          <ac:spMkLst>
            <pc:docMk/>
            <pc:sldMk cId="3176677390" sldId="367"/>
            <ac:spMk id="3" creationId="{848D04F3-3EEF-4A88-8273-8C6433A53837}"/>
          </ac:spMkLst>
        </pc:spChg>
      </pc:sldChg>
      <pc:sldChg chg="del">
        <pc:chgData name="Wood, Robert C." userId="99ff8872-d2bd-4fa5-8142-9f137c88e59d" providerId="ADAL" clId="{1A37CE2E-9362-42CC-8840-5384CC6F5D89}" dt="2025-06-30T14:16:39.730" v="173" actId="47"/>
        <pc:sldMkLst>
          <pc:docMk/>
          <pc:sldMk cId="3189636748" sldId="370"/>
        </pc:sldMkLst>
      </pc:sldChg>
      <pc:sldChg chg="modSp add del mod">
        <pc:chgData name="Wood, Robert C." userId="99ff8872-d2bd-4fa5-8142-9f137c88e59d" providerId="ADAL" clId="{1A37CE2E-9362-42CC-8840-5384CC6F5D89}" dt="2025-06-30T14:23:32.970" v="501" actId="47"/>
        <pc:sldMkLst>
          <pc:docMk/>
          <pc:sldMk cId="4190689540" sldId="371"/>
        </pc:sldMkLst>
      </pc:sldChg>
      <pc:sldChg chg="modSp add mod">
        <pc:chgData name="Wood, Robert C." userId="99ff8872-d2bd-4fa5-8142-9f137c88e59d" providerId="ADAL" clId="{1A37CE2E-9362-42CC-8840-5384CC6F5D89}" dt="2025-06-30T14:32:04.499" v="826" actId="6549"/>
        <pc:sldMkLst>
          <pc:docMk/>
          <pc:sldMk cId="1217229238" sldId="372"/>
        </pc:sldMkLst>
        <pc:spChg chg="mod">
          <ac:chgData name="Wood, Robert C." userId="99ff8872-d2bd-4fa5-8142-9f137c88e59d" providerId="ADAL" clId="{1A37CE2E-9362-42CC-8840-5384CC6F5D89}" dt="2025-06-30T14:32:04.499" v="826" actId="6549"/>
          <ac:spMkLst>
            <pc:docMk/>
            <pc:sldMk cId="1217229238" sldId="372"/>
            <ac:spMk id="2" creationId="{229247A9-FC16-4B67-8138-8808B5F7613A}"/>
          </ac:spMkLst>
        </pc:spChg>
        <pc:spChg chg="mod">
          <ac:chgData name="Wood, Robert C." userId="99ff8872-d2bd-4fa5-8142-9f137c88e59d" providerId="ADAL" clId="{1A37CE2E-9362-42CC-8840-5384CC6F5D89}" dt="2025-06-30T14:31:58.282" v="824" actId="1076"/>
          <ac:spMkLst>
            <pc:docMk/>
            <pc:sldMk cId="1217229238" sldId="372"/>
            <ac:spMk id="3" creationId="{848D04F3-3EEF-4A88-8273-8C6433A53837}"/>
          </ac:spMkLst>
        </pc:spChg>
      </pc:sldChg>
      <pc:sldChg chg="delSp modSp add del mod">
        <pc:chgData name="Wood, Robert C." userId="99ff8872-d2bd-4fa5-8142-9f137c88e59d" providerId="ADAL" clId="{1A37CE2E-9362-42CC-8840-5384CC6F5D89}" dt="2025-06-30T14:31:33.128" v="816" actId="47"/>
        <pc:sldMkLst>
          <pc:docMk/>
          <pc:sldMk cId="3432773655" sldId="373"/>
        </pc:sldMkLst>
      </pc:sldChg>
      <pc:sldChg chg="add">
        <pc:chgData name="Wood, Robert C." userId="99ff8872-d2bd-4fa5-8142-9f137c88e59d" providerId="ADAL" clId="{1A37CE2E-9362-42CC-8840-5384CC6F5D89}" dt="2025-06-30T14:19:07.316" v="213"/>
        <pc:sldMkLst>
          <pc:docMk/>
          <pc:sldMk cId="4213490983" sldId="374"/>
        </pc:sldMkLst>
      </pc:sldChg>
      <pc:sldChg chg="add">
        <pc:chgData name="Wood, Robert C." userId="99ff8872-d2bd-4fa5-8142-9f137c88e59d" providerId="ADAL" clId="{1A37CE2E-9362-42CC-8840-5384CC6F5D89}" dt="2025-07-03T18:43:02.545" v="1000"/>
        <pc:sldMkLst>
          <pc:docMk/>
          <pc:sldMk cId="416145701" sldId="3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8085E4B-6EBC-48A6-9F4B-6B4BA1AFAAF0}" type="datetimeFigureOut">
              <a:rPr lang="en-US" smtClean="0"/>
              <a:t>7/3/2025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DB4D56F-8C0B-4A54-8243-F0FEDD640616}" type="slidenum">
              <a:rPr lang="en-US" smtClean="0"/>
              <a:t>‹#›</a:t>
            </a:fld>
            <a:endParaRPr lang="en-US"/>
          </a:p>
        </p:txBody>
      </p:sp>
    </p:spTree>
    <p:extLst>
      <p:ext uri="{BB962C8B-B14F-4D97-AF65-F5344CB8AC3E}">
        <p14:creationId xmlns:p14="http://schemas.microsoft.com/office/powerpoint/2010/main" val="271866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0EE3D9-E421-41B0-917A-9FA0D60480C2}" type="datetimeFigureOut">
              <a:rPr lang="en-US" smtClean="0"/>
              <a:pPr/>
              <a:t>7/3/2025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01B6E9-F943-4EBF-A41C-0D84AD49F910}" type="slidenum">
              <a:rPr lang="en-US" smtClean="0"/>
              <a:pPr/>
              <a:t>‹#›</a:t>
            </a:fld>
            <a:endParaRPr lang="en-US"/>
          </a:p>
        </p:txBody>
      </p:sp>
    </p:spTree>
    <p:extLst>
      <p:ext uri="{BB962C8B-B14F-4D97-AF65-F5344CB8AC3E}">
        <p14:creationId xmlns:p14="http://schemas.microsoft.com/office/powerpoint/2010/main" val="384824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1</a:t>
            </a:fld>
            <a:endParaRPr lang="en-US"/>
          </a:p>
        </p:txBody>
      </p:sp>
    </p:spTree>
    <p:extLst>
      <p:ext uri="{BB962C8B-B14F-4D97-AF65-F5344CB8AC3E}">
        <p14:creationId xmlns:p14="http://schemas.microsoft.com/office/powerpoint/2010/main" val="289760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 metronidazole is NOT an azole antifungal. </a:t>
            </a:r>
          </a:p>
        </p:txBody>
      </p:sp>
      <p:sp>
        <p:nvSpPr>
          <p:cNvPr id="4" name="Slide Number Placeholder 3"/>
          <p:cNvSpPr>
            <a:spLocks noGrp="1"/>
          </p:cNvSpPr>
          <p:nvPr>
            <p:ph type="sldNum" sz="quarter" idx="10"/>
          </p:nvPr>
        </p:nvSpPr>
        <p:spPr/>
        <p:txBody>
          <a:bodyPr/>
          <a:lstStyle/>
          <a:p>
            <a:fld id="{B701B6E9-F943-4EBF-A41C-0D84AD49F910}" type="slidenum">
              <a:rPr lang="en-US" smtClean="0"/>
              <a:pPr/>
              <a:t>27</a:t>
            </a:fld>
            <a:endParaRPr lang="en-US"/>
          </a:p>
        </p:txBody>
      </p:sp>
    </p:spTree>
    <p:extLst>
      <p:ext uri="{BB962C8B-B14F-4D97-AF65-F5344CB8AC3E}">
        <p14:creationId xmlns:p14="http://schemas.microsoft.com/office/powerpoint/2010/main" val="119403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br>
              <a:rPr lang="en-US" dirty="0"/>
            </a:br>
            <a:r>
              <a:rPr lang="en-US" dirty="0"/>
              <a:t>B – benzathine is the treatment of choice for </a:t>
            </a:r>
            <a:r>
              <a:rPr lang="en-US" dirty="0" err="1"/>
              <a:t>syphillis</a:t>
            </a:r>
            <a:r>
              <a:rPr lang="en-US" dirty="0"/>
              <a:t> (so long as its not neurosyphilis)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 doxycycline is first line for chlamydia NOT gonorrhea</a:t>
            </a:r>
            <a:br>
              <a:rPr lang="en-US" dirty="0"/>
            </a:br>
            <a:r>
              <a:rPr lang="en-US" dirty="0"/>
              <a:t>D – gonorrhea NO LONGER requires concomitant chlamydia coverage for 1</a:t>
            </a:r>
            <a:r>
              <a:rPr lang="en-US" baseline="30000" dirty="0"/>
              <a:t>st</a:t>
            </a:r>
            <a:r>
              <a:rPr lang="en-US" dirty="0"/>
              <a:t> line treatment (SO LONG AS you’re sure Chlamydia workup is negative)</a:t>
            </a:r>
          </a:p>
          <a:p>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28</a:t>
            </a:fld>
            <a:endParaRPr lang="en-US"/>
          </a:p>
        </p:txBody>
      </p:sp>
    </p:spTree>
    <p:extLst>
      <p:ext uri="{BB962C8B-B14F-4D97-AF65-F5344CB8AC3E}">
        <p14:creationId xmlns:p14="http://schemas.microsoft.com/office/powerpoint/2010/main" val="87326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br>
              <a:rPr lang="en-US" dirty="0"/>
            </a:br>
            <a:r>
              <a:rPr lang="en-US" dirty="0"/>
              <a:t>A – hydration is very important to reduce the risk of crystallization…and to help clear the infection!</a:t>
            </a:r>
            <a:br>
              <a:rPr lang="en-US" dirty="0"/>
            </a:br>
            <a:r>
              <a:rPr lang="en-US" dirty="0"/>
              <a:t>B – valacyclovir is a prodrug of acyclovir </a:t>
            </a:r>
            <a:r>
              <a:rPr lang="en-US" dirty="0">
                <a:sym typeface="Wingdings" panose="05000000000000000000" pitchFamily="2" charset="2"/>
              </a:rPr>
              <a:t> which means automatic resistance!</a:t>
            </a:r>
          </a:p>
          <a:p>
            <a:r>
              <a:rPr lang="en-US" dirty="0">
                <a:sym typeface="Wingdings" panose="05000000000000000000" pitchFamily="2" charset="2"/>
              </a:rPr>
              <a:t>D – WRONG for 2 reasons… 1) NOT HPV 2) valacyclovir and acyclovir do this to HSV…famciclovir’s active metabolite, penciclovir triphosphate, inhibits HSV DNA polymerase. </a:t>
            </a: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29</a:t>
            </a:fld>
            <a:endParaRPr lang="en-US"/>
          </a:p>
        </p:txBody>
      </p:sp>
    </p:spTree>
    <p:extLst>
      <p:ext uri="{BB962C8B-B14F-4D97-AF65-F5344CB8AC3E}">
        <p14:creationId xmlns:p14="http://schemas.microsoft.com/office/powerpoint/2010/main" val="115103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 remember…you need to treat until the eruptions have cleared and for at least 7 days whichever is greater. </a:t>
            </a:r>
            <a:br>
              <a:rPr lang="en-US" dirty="0"/>
            </a:br>
            <a:r>
              <a:rPr lang="en-US" dirty="0"/>
              <a:t>B – Only a symptomatic partner would need to be treated. This recommendation is for patients afflicted with chlamydia and/or gonorrhea.</a:t>
            </a:r>
          </a:p>
          <a:p>
            <a:r>
              <a:rPr lang="en-US" dirty="0"/>
              <a:t>C – partially true. She should avoid spermicidal products (as they and douching increase risk for STD/UTI) but water-based lubricants are preferred over oil-based lubricants. </a:t>
            </a:r>
          </a:p>
          <a:p>
            <a:r>
              <a:rPr lang="en-US" dirty="0"/>
              <a:t>D – almost, but not quite. Vaccination with </a:t>
            </a:r>
            <a:r>
              <a:rPr lang="en-US" dirty="0" err="1"/>
              <a:t>Cervarix</a:t>
            </a:r>
            <a:r>
              <a:rPr lang="en-US" dirty="0"/>
              <a:t> will only protect her from HPV types that cause cancer…not genital warts.  She would benefit most from Gardasil…but would have benefited the most if she could have been vaccinated prior to becoming sexually active. </a:t>
            </a:r>
            <a:br>
              <a:rPr lang="en-US" dirty="0"/>
            </a:br>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30</a:t>
            </a:fld>
            <a:endParaRPr lang="en-US"/>
          </a:p>
        </p:txBody>
      </p:sp>
    </p:spTree>
    <p:extLst>
      <p:ext uri="{BB962C8B-B14F-4D97-AF65-F5344CB8AC3E}">
        <p14:creationId xmlns:p14="http://schemas.microsoft.com/office/powerpoint/2010/main" val="192086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r>
              <a:rPr lang="en-US" dirty="0">
                <a:sym typeface="Wingdings" panose="05000000000000000000" pitchFamily="2" charset="2"/>
              </a:rPr>
              <a:t>Mostly in primary/secondary cases</a:t>
            </a:r>
          </a:p>
          <a:p>
            <a:pPr lvl="4"/>
            <a:r>
              <a:rPr lang="en-US" dirty="0">
                <a:sym typeface="Wingdings" panose="05000000000000000000" pitchFamily="2" charset="2"/>
              </a:rPr>
              <a:t>Characterized by flu-like symptoms ± aggravation of lesions</a:t>
            </a:r>
          </a:p>
          <a:p>
            <a:pPr lvl="4"/>
            <a:r>
              <a:rPr lang="en-US" dirty="0">
                <a:sym typeface="Wingdings" panose="05000000000000000000" pitchFamily="2" charset="2"/>
              </a:rPr>
              <a:t>Prevention = awareness (…NSAIDs, Steroids…)</a:t>
            </a:r>
          </a:p>
          <a:p>
            <a:pPr lvl="4"/>
            <a:r>
              <a:rPr lang="en-US" dirty="0">
                <a:sym typeface="Wingdings" panose="05000000000000000000" pitchFamily="2" charset="2"/>
              </a:rPr>
              <a:t>Treatment = supportive, monitoring</a:t>
            </a:r>
          </a:p>
          <a:p>
            <a:endParaRPr lang="en-US" dirty="0"/>
          </a:p>
        </p:txBody>
      </p:sp>
      <p:sp>
        <p:nvSpPr>
          <p:cNvPr id="4" name="Slide Number Placeholder 3"/>
          <p:cNvSpPr>
            <a:spLocks noGrp="1"/>
          </p:cNvSpPr>
          <p:nvPr>
            <p:ph type="sldNum" sz="quarter" idx="5"/>
          </p:nvPr>
        </p:nvSpPr>
        <p:spPr/>
        <p:txBody>
          <a:bodyPr/>
          <a:lstStyle/>
          <a:p>
            <a:fld id="{B701B6E9-F943-4EBF-A41C-0D84AD49F910}" type="slidenum">
              <a:rPr lang="en-US" smtClean="0"/>
              <a:pPr/>
              <a:t>7</a:t>
            </a:fld>
            <a:endParaRPr lang="en-US"/>
          </a:p>
        </p:txBody>
      </p:sp>
    </p:spTree>
    <p:extLst>
      <p:ext uri="{BB962C8B-B14F-4D97-AF65-F5344CB8AC3E}">
        <p14:creationId xmlns:p14="http://schemas.microsoft.com/office/powerpoint/2010/main" val="3755699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 clindamycin, M = macrolides, T = tetracyclines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8</a:t>
            </a:fld>
            <a:endParaRPr lang="en-US"/>
          </a:p>
        </p:txBody>
      </p:sp>
    </p:spTree>
    <p:extLst>
      <p:ext uri="{BB962C8B-B14F-4D97-AF65-F5344CB8AC3E}">
        <p14:creationId xmlns:p14="http://schemas.microsoft.com/office/powerpoint/2010/main" val="234632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1B6E9-F943-4EBF-A41C-0D84AD49F910}" type="slidenum">
              <a:rPr lang="en-US" smtClean="0"/>
              <a:pPr/>
              <a:t>18</a:t>
            </a:fld>
            <a:endParaRPr lang="en-US"/>
          </a:p>
        </p:txBody>
      </p:sp>
    </p:spTree>
    <p:extLst>
      <p:ext uri="{BB962C8B-B14F-4D97-AF65-F5344CB8AC3E}">
        <p14:creationId xmlns:p14="http://schemas.microsoft.com/office/powerpoint/2010/main" val="80632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viruses</a:t>
            </a:r>
          </a:p>
        </p:txBody>
      </p:sp>
      <p:sp>
        <p:nvSpPr>
          <p:cNvPr id="4" name="Slide Number Placeholder 3"/>
          <p:cNvSpPr>
            <a:spLocks noGrp="1"/>
          </p:cNvSpPr>
          <p:nvPr>
            <p:ph type="sldNum" sz="quarter" idx="5"/>
          </p:nvPr>
        </p:nvSpPr>
        <p:spPr/>
        <p:txBody>
          <a:bodyPr/>
          <a:lstStyle/>
          <a:p>
            <a:fld id="{B701B6E9-F943-4EBF-A41C-0D84AD49F910}" type="slidenum">
              <a:rPr lang="en-US" smtClean="0"/>
              <a:pPr/>
              <a:t>19</a:t>
            </a:fld>
            <a:endParaRPr lang="en-US"/>
          </a:p>
        </p:txBody>
      </p:sp>
    </p:spTree>
    <p:extLst>
      <p:ext uri="{BB962C8B-B14F-4D97-AF65-F5344CB8AC3E}">
        <p14:creationId xmlns:p14="http://schemas.microsoft.com/office/powerpoint/2010/main" val="277051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1B6E9-F943-4EBF-A41C-0D84AD49F910}" type="slidenum">
              <a:rPr lang="en-US" smtClean="0"/>
              <a:pPr/>
              <a:t>22</a:t>
            </a:fld>
            <a:endParaRPr lang="en-US"/>
          </a:p>
        </p:txBody>
      </p:sp>
    </p:spTree>
    <p:extLst>
      <p:ext uri="{BB962C8B-B14F-4D97-AF65-F5344CB8AC3E}">
        <p14:creationId xmlns:p14="http://schemas.microsoft.com/office/powerpoint/2010/main" val="23061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Podofilox exact mechanism not known – directly toxic though. </a:t>
            </a:r>
          </a:p>
        </p:txBody>
      </p:sp>
      <p:sp>
        <p:nvSpPr>
          <p:cNvPr id="4" name="Slide Number Placeholder 3"/>
          <p:cNvSpPr>
            <a:spLocks noGrp="1"/>
          </p:cNvSpPr>
          <p:nvPr>
            <p:ph type="sldNum" sz="quarter" idx="5"/>
          </p:nvPr>
        </p:nvSpPr>
        <p:spPr/>
        <p:txBody>
          <a:bodyPr/>
          <a:lstStyle/>
          <a:p>
            <a:fld id="{B701B6E9-F943-4EBF-A41C-0D84AD49F910}" type="slidenum">
              <a:rPr lang="en-US" smtClean="0"/>
              <a:pPr/>
              <a:t>23</a:t>
            </a:fld>
            <a:endParaRPr lang="en-US"/>
          </a:p>
        </p:txBody>
      </p:sp>
    </p:spTree>
    <p:extLst>
      <p:ext uri="{BB962C8B-B14F-4D97-AF65-F5344CB8AC3E}">
        <p14:creationId xmlns:p14="http://schemas.microsoft.com/office/powerpoint/2010/main" val="33861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10x&gt;HIV and 25x&gt;HBV</a:t>
            </a:r>
            <a:endParaRPr lang="en-US" dirty="0"/>
          </a:p>
          <a:p>
            <a:endParaRPr lang="en-US" dirty="0"/>
          </a:p>
        </p:txBody>
      </p:sp>
      <p:sp>
        <p:nvSpPr>
          <p:cNvPr id="4" name="Slide Number Placeholder 3"/>
          <p:cNvSpPr>
            <a:spLocks noGrp="1"/>
          </p:cNvSpPr>
          <p:nvPr>
            <p:ph type="sldNum" sz="quarter" idx="10"/>
          </p:nvPr>
        </p:nvSpPr>
        <p:spPr/>
        <p:txBody>
          <a:bodyPr/>
          <a:lstStyle/>
          <a:p>
            <a:fld id="{B701B6E9-F943-4EBF-A41C-0D84AD49F910}" type="slidenum">
              <a:rPr lang="en-US" smtClean="0"/>
              <a:pPr/>
              <a:t>24</a:t>
            </a:fld>
            <a:endParaRPr lang="en-US"/>
          </a:p>
        </p:txBody>
      </p:sp>
    </p:spTree>
    <p:extLst>
      <p:ext uri="{BB962C8B-B14F-4D97-AF65-F5344CB8AC3E}">
        <p14:creationId xmlns:p14="http://schemas.microsoft.com/office/powerpoint/2010/main" val="314173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F97AC-2184-13D7-59FC-2771F83A6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DA78E-2D4B-4E6E-5964-E18C280A3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12214-D5A5-891D-3C7D-6F96651D3E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BC3F2-06AB-4671-4398-EF0E9786566F}"/>
              </a:ext>
            </a:extLst>
          </p:cNvPr>
          <p:cNvSpPr>
            <a:spLocks noGrp="1"/>
          </p:cNvSpPr>
          <p:nvPr>
            <p:ph type="sldNum" sz="quarter" idx="10"/>
          </p:nvPr>
        </p:nvSpPr>
        <p:spPr/>
        <p:txBody>
          <a:bodyPr/>
          <a:lstStyle/>
          <a:p>
            <a:fld id="{B701B6E9-F943-4EBF-A41C-0D84AD49F910}" type="slidenum">
              <a:rPr lang="en-US" smtClean="0"/>
              <a:pPr/>
              <a:t>26</a:t>
            </a:fld>
            <a:endParaRPr lang="en-US"/>
          </a:p>
        </p:txBody>
      </p:sp>
    </p:spTree>
    <p:extLst>
      <p:ext uri="{BB962C8B-B14F-4D97-AF65-F5344CB8AC3E}">
        <p14:creationId xmlns:p14="http://schemas.microsoft.com/office/powerpoint/2010/main" val="1606815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954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1222900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682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50846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A89B52-CD46-064C-8AF4-4E4BB39F231E}"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24315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56763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A89B52-CD46-064C-8AF4-4E4BB39F231E}" type="datetimeFigureOut">
              <a:rPr lang="en-US" smtClean="0"/>
              <a:pPr/>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67536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A89B52-CD46-064C-8AF4-4E4BB39F231E}" type="datetimeFigureOut">
              <a:rPr lang="en-US" smtClean="0"/>
              <a:pPr/>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25216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89B52-CD46-064C-8AF4-4E4BB39F231E}" type="datetimeFigureOut">
              <a:rPr lang="en-US" smtClean="0"/>
              <a:pPr/>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27724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408553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A89B52-CD46-064C-8AF4-4E4BB39F231E}"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9AD08D-514A-B44F-BE61-D9295EEDAC23}" type="slidenum">
              <a:rPr lang="en-US" smtClean="0"/>
              <a:pPr/>
              <a:t>‹#›</a:t>
            </a:fld>
            <a:endParaRPr lang="en-US"/>
          </a:p>
        </p:txBody>
      </p:sp>
    </p:spTree>
    <p:extLst>
      <p:ext uri="{BB962C8B-B14F-4D97-AF65-F5344CB8AC3E}">
        <p14:creationId xmlns:p14="http://schemas.microsoft.com/office/powerpoint/2010/main" val="308508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89B52-CD46-064C-8AF4-4E4BB39F231E}" type="datetimeFigureOut">
              <a:rPr lang="en-US" smtClean="0"/>
              <a:pPr/>
              <a:t>7/3/2025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AD08D-514A-B44F-BE61-D9295EEDAC23}" type="slidenum">
              <a:rPr lang="en-US" smtClean="0"/>
              <a:pPr/>
              <a:t>‹#›</a:t>
            </a:fld>
            <a:endParaRPr lang="en-US"/>
          </a:p>
        </p:txBody>
      </p:sp>
    </p:spTree>
    <p:extLst>
      <p:ext uri="{BB962C8B-B14F-4D97-AF65-F5344CB8AC3E}">
        <p14:creationId xmlns:p14="http://schemas.microsoft.com/office/powerpoint/2010/main" val="292658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cdc.gov/mmwr/volumes/70/rr/rr7004a1.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Robert.Wood5@va.gov"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Sexually Transmitted Infections</a:t>
            </a:r>
          </a:p>
        </p:txBody>
      </p:sp>
      <p:sp>
        <p:nvSpPr>
          <p:cNvPr id="3" name="Subtitle 2"/>
          <p:cNvSpPr>
            <a:spLocks noGrp="1"/>
          </p:cNvSpPr>
          <p:nvPr>
            <p:ph type="subTitle" idx="1"/>
          </p:nvPr>
        </p:nvSpPr>
        <p:spPr>
          <a:xfrm>
            <a:off x="1371600" y="2624428"/>
            <a:ext cx="6400800" cy="1752600"/>
          </a:xfrm>
        </p:spPr>
        <p:txBody>
          <a:bodyPr/>
          <a:lstStyle/>
          <a:p>
            <a:r>
              <a:rPr lang="en-US" dirty="0"/>
              <a:t>PAS 523</a:t>
            </a:r>
          </a:p>
          <a:p>
            <a:r>
              <a:rPr lang="en-US" dirty="0"/>
              <a:t>July 2025</a:t>
            </a:r>
          </a:p>
          <a:p>
            <a:endParaRPr lang="en-US" dirty="0"/>
          </a:p>
        </p:txBody>
      </p:sp>
      <p:cxnSp>
        <p:nvCxnSpPr>
          <p:cNvPr id="59" name="Straight Connector 58"/>
          <p:cNvCxnSpPr/>
          <p:nvPr/>
        </p:nvCxnSpPr>
        <p:spPr>
          <a:xfrm>
            <a:off x="2850600" y="6638357"/>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987234" y="6501723"/>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155400" y="6333557"/>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271749"/>
            <a:ext cx="9144000" cy="1384995"/>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5" name="Straight Connector 14"/>
          <p:cNvCxnSpPr/>
          <p:nvPr/>
        </p:nvCxnSpPr>
        <p:spPr>
          <a:xfrm>
            <a:off x="8715901" y="542263"/>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8844840" y="457203"/>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8939100" y="361510"/>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8" descr="PA Program Patches – Physician Assistant History Society®">
            <a:extLst>
              <a:ext uri="{FF2B5EF4-FFF2-40B4-BE49-F238E27FC236}">
                <a16:creationId xmlns:a16="http://schemas.microsoft.com/office/drawing/2014/main" id="{183C9A2A-6602-4783-B711-ED463F25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647" y="5860705"/>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2055" name="Picture 7">
            <a:extLst>
              <a:ext uri="{FF2B5EF4-FFF2-40B4-BE49-F238E27FC236}">
                <a16:creationId xmlns:a16="http://schemas.microsoft.com/office/drawing/2014/main" id="{A5834DA9-19B2-49A2-953E-C0BAD01B6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77" y="1330387"/>
            <a:ext cx="4163432" cy="229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9E83A068-F0F1-4B08-8F00-00B78D612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360" y="3738638"/>
            <a:ext cx="3926587" cy="304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72A75ECD-37D8-40F7-B550-C74F456A2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905" r="45189"/>
          <a:stretch/>
        </p:blipFill>
        <p:spPr bwMode="auto">
          <a:xfrm>
            <a:off x="431857" y="1095368"/>
            <a:ext cx="4414899" cy="26148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3618CF42-0DB3-47CF-BA00-C7F0DE21E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73" y="3866742"/>
            <a:ext cx="41719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E0D16F-D28F-ECDD-2B5F-E838C2C5F2CC}"/>
              </a:ext>
            </a:extLst>
          </p:cNvPr>
          <p:cNvSpPr>
            <a:spLocks noGrp="1"/>
          </p:cNvSpPr>
          <p:nvPr>
            <p:ph type="title"/>
          </p:nvPr>
        </p:nvSpPr>
        <p:spPr>
          <a:xfrm>
            <a:off x="351230" y="104622"/>
            <a:ext cx="8686801" cy="1143000"/>
          </a:xfrm>
        </p:spPr>
        <p:txBody>
          <a:bodyPr>
            <a:normAutofit/>
          </a:bodyPr>
          <a:lstStyle/>
          <a:p>
            <a:r>
              <a:rPr lang="en-US" dirty="0"/>
              <a:t>Fluoroquinolone Mechanism</a:t>
            </a:r>
          </a:p>
        </p:txBody>
      </p:sp>
    </p:spTree>
    <p:extLst>
      <p:ext uri="{BB962C8B-B14F-4D97-AF65-F5344CB8AC3E}">
        <p14:creationId xmlns:p14="http://schemas.microsoft.com/office/powerpoint/2010/main" val="147794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121" name="Picture 1">
            <a:extLst>
              <a:ext uri="{FF2B5EF4-FFF2-40B4-BE49-F238E27FC236}">
                <a16:creationId xmlns:a16="http://schemas.microsoft.com/office/drawing/2014/main" id="{DF7C93A7-9971-4F99-857F-67A8A8CB8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40" y="3971794"/>
            <a:ext cx="3738447" cy="24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5E9A77F-5001-D27A-B724-B98D71D88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162"/>
          <a:stretch/>
        </p:blipFill>
        <p:spPr bwMode="auto">
          <a:xfrm>
            <a:off x="519147" y="1170138"/>
            <a:ext cx="3361220" cy="229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BB0C25-C938-FE7A-F9A8-49D7D9B54C15}"/>
              </a:ext>
            </a:extLst>
          </p:cNvPr>
          <p:cNvSpPr>
            <a:spLocks noGrp="1"/>
          </p:cNvSpPr>
          <p:nvPr>
            <p:ph type="title"/>
          </p:nvPr>
        </p:nvSpPr>
        <p:spPr>
          <a:xfrm>
            <a:off x="351230" y="13182"/>
            <a:ext cx="8686801" cy="1143000"/>
          </a:xfrm>
        </p:spPr>
        <p:txBody>
          <a:bodyPr>
            <a:normAutofit/>
          </a:bodyPr>
          <a:lstStyle/>
          <a:p>
            <a:r>
              <a:rPr lang="en-US" dirty="0"/>
              <a:t>Aminoglycoside Mechanism</a:t>
            </a:r>
          </a:p>
        </p:txBody>
      </p:sp>
      <p:pic>
        <p:nvPicPr>
          <p:cNvPr id="8" name="Picture 2">
            <a:extLst>
              <a:ext uri="{FF2B5EF4-FFF2-40B4-BE49-F238E27FC236}">
                <a16:creationId xmlns:a16="http://schemas.microsoft.com/office/drawing/2014/main" id="{049B4E0C-BE27-86FB-5E00-475C56084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73" y="953366"/>
            <a:ext cx="3733753" cy="280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0046F63-71FA-4C15-10E0-E14A6E7B5ED7}"/>
              </a:ext>
            </a:extLst>
          </p:cNvPr>
          <p:cNvGrpSpPr/>
          <p:nvPr/>
        </p:nvGrpSpPr>
        <p:grpSpPr>
          <a:xfrm>
            <a:off x="4484070" y="3695456"/>
            <a:ext cx="4659930" cy="3068061"/>
            <a:chOff x="2365700" y="3471351"/>
            <a:chExt cx="4659930" cy="3068061"/>
          </a:xfrm>
        </p:grpSpPr>
        <p:pic>
          <p:nvPicPr>
            <p:cNvPr id="9" name="Picture 3">
              <a:extLst>
                <a:ext uri="{FF2B5EF4-FFF2-40B4-BE49-F238E27FC236}">
                  <a16:creationId xmlns:a16="http://schemas.microsoft.com/office/drawing/2014/main" id="{8CFD25BA-B22A-450D-54F2-D280450DE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637"/>
            <a:stretch/>
          </p:blipFill>
          <p:spPr bwMode="auto">
            <a:xfrm>
              <a:off x="2555274" y="3471351"/>
              <a:ext cx="4470356" cy="306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DC1E1055-34CD-8AEB-EBCA-24A2A43C7133}"/>
                </a:ext>
              </a:extLst>
            </p:cNvPr>
            <p:cNvSpPr/>
            <p:nvPr/>
          </p:nvSpPr>
          <p:spPr>
            <a:xfrm>
              <a:off x="4020694" y="3558901"/>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13DC563-2D5A-1DDC-4893-C62334CCFA62}"/>
                </a:ext>
              </a:extLst>
            </p:cNvPr>
            <p:cNvSpPr/>
            <p:nvPr/>
          </p:nvSpPr>
          <p:spPr>
            <a:xfrm>
              <a:off x="4525897" y="4338537"/>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F629FAF-06AA-2679-75D7-0DD72ED104A0}"/>
                </a:ext>
              </a:extLst>
            </p:cNvPr>
            <p:cNvSpPr/>
            <p:nvPr/>
          </p:nvSpPr>
          <p:spPr>
            <a:xfrm>
              <a:off x="3515491" y="4757042"/>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3ADB137-3CA1-9E0B-4916-F4216552073F}"/>
                </a:ext>
              </a:extLst>
            </p:cNvPr>
            <p:cNvSpPr/>
            <p:nvPr/>
          </p:nvSpPr>
          <p:spPr>
            <a:xfrm>
              <a:off x="2365700" y="4734539"/>
              <a:ext cx="1010406" cy="77963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4747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623373" y="-2779"/>
            <a:ext cx="10624456" cy="1143000"/>
          </a:xfrm>
        </p:spPr>
        <p:txBody>
          <a:bodyPr>
            <a:normAutofit/>
          </a:bodyPr>
          <a:lstStyle/>
          <a:p>
            <a:r>
              <a:rPr lang="en-US" sz="3800" dirty="0"/>
              <a:t>Guideline Aminoglycoside/Fluroquinolone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302651"/>
            <a:ext cx="8686801" cy="5257800"/>
          </a:xfrm>
        </p:spPr>
        <p:txBody>
          <a:bodyPr>
            <a:normAutofit fontScale="70000" lnSpcReduction="20000"/>
          </a:bodyPr>
          <a:lstStyle/>
          <a:p>
            <a:r>
              <a:rPr lang="en-US" dirty="0"/>
              <a:t>Gentamicin (IM/IV)</a:t>
            </a:r>
          </a:p>
          <a:p>
            <a:pPr lvl="1"/>
            <a:r>
              <a:rPr lang="en-US" dirty="0"/>
              <a:t>Remember just one time dose</a:t>
            </a:r>
          </a:p>
          <a:p>
            <a:pPr lvl="2"/>
            <a:r>
              <a:rPr lang="en-US" dirty="0"/>
              <a:t>Renal adjustment not a big deal…AKI unlikely</a:t>
            </a:r>
          </a:p>
          <a:p>
            <a:pPr lvl="2"/>
            <a:r>
              <a:rPr lang="en-US" dirty="0"/>
              <a:t>No therapeutic monitoring required for STD</a:t>
            </a:r>
          </a:p>
          <a:p>
            <a:endParaRPr lang="en-US" dirty="0"/>
          </a:p>
          <a:p>
            <a:r>
              <a:rPr lang="en-US" dirty="0"/>
              <a:t>Levofloxacin</a:t>
            </a:r>
          </a:p>
          <a:p>
            <a:pPr lvl="1"/>
            <a:r>
              <a:rPr lang="en-US" dirty="0"/>
              <a:t>Requires renal dose adjustments</a:t>
            </a:r>
          </a:p>
          <a:p>
            <a:pPr lvl="2"/>
            <a:r>
              <a:rPr lang="en-US" dirty="0"/>
              <a:t>Accumulate w/ impaired clearance </a:t>
            </a:r>
            <a:r>
              <a:rPr lang="en-US" dirty="0">
                <a:sym typeface="Wingdings" panose="05000000000000000000" pitchFamily="2" charset="2"/>
              </a:rPr>
              <a:t> ↑ADRs</a:t>
            </a:r>
            <a:endParaRPr lang="en-US" dirty="0"/>
          </a:p>
          <a:p>
            <a:pPr lvl="1"/>
            <a:r>
              <a:rPr lang="en-US" dirty="0"/>
              <a:t>Separate from “cations” (antacids, dairy products, supplements)</a:t>
            </a:r>
          </a:p>
          <a:p>
            <a:pPr lvl="2"/>
            <a:r>
              <a:rPr lang="en-US" dirty="0"/>
              <a:t>Chelation inhibited absorption</a:t>
            </a:r>
          </a:p>
          <a:p>
            <a:pPr lvl="3"/>
            <a:r>
              <a:rPr lang="en-US" dirty="0"/>
              <a:t>Separate by 1-2 hours before &amp; after </a:t>
            </a:r>
          </a:p>
          <a:p>
            <a:pPr lvl="1"/>
            <a:r>
              <a:rPr lang="en-US" dirty="0"/>
              <a:t>Highlight Adverse Effects</a:t>
            </a:r>
          </a:p>
          <a:p>
            <a:pPr lvl="2"/>
            <a:r>
              <a:rPr lang="en-US" dirty="0"/>
              <a:t>Altered mental status</a:t>
            </a:r>
          </a:p>
          <a:p>
            <a:pPr lvl="2"/>
            <a:r>
              <a:rPr lang="en-US" dirty="0"/>
              <a:t>Cardiovascular adversities (ex. QTc ↑)</a:t>
            </a:r>
          </a:p>
          <a:p>
            <a:pPr lvl="2"/>
            <a:r>
              <a:rPr lang="en-US" dirty="0" err="1"/>
              <a:t>Dysglycemia</a:t>
            </a:r>
            <a:r>
              <a:rPr lang="en-US" dirty="0"/>
              <a:t> (hyper- and hypo-)</a:t>
            </a:r>
          </a:p>
          <a:p>
            <a:pPr lvl="2"/>
            <a:r>
              <a:rPr lang="en-US" dirty="0"/>
              <a:t>Drug interactions common </a:t>
            </a:r>
          </a:p>
          <a:p>
            <a:pPr lvl="2"/>
            <a:r>
              <a:rPr lang="en-US" dirty="0"/>
              <a:t>Photosensitivity (drug-light skin reaction </a:t>
            </a:r>
            <a:r>
              <a:rPr lang="en-US" dirty="0">
                <a:sym typeface="Wingdings" panose="05000000000000000000" pitchFamily="2" charset="2"/>
              </a:rPr>
              <a:t> ↑ sunburn/rash risk)</a:t>
            </a:r>
          </a:p>
          <a:p>
            <a:pPr lvl="2"/>
            <a:r>
              <a:rPr lang="en-US" dirty="0"/>
              <a:t>Tendinopathy </a:t>
            </a:r>
          </a:p>
          <a:p>
            <a:pPr marL="914400" lvl="2" indent="0">
              <a:buNone/>
            </a:pPr>
            <a:endParaRPr lang="en-US" dirty="0"/>
          </a:p>
          <a:p>
            <a:pPr lvl="2"/>
            <a:endParaRPr lang="en-US" dirty="0"/>
          </a:p>
          <a:p>
            <a:pPr lvl="2"/>
            <a:endParaRPr lang="en-US" dirty="0"/>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22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Chromosomal Resistance to Metronidazole in Clostridioides difficile can be  Mediated By Epistasis Between Iron Homeostasis and Oxidoreductases | bioRxiv">
            <a:extLst>
              <a:ext uri="{FF2B5EF4-FFF2-40B4-BE49-F238E27FC236}">
                <a16:creationId xmlns:a16="http://schemas.microsoft.com/office/drawing/2014/main" id="{20FEAF07-EBEC-41DE-B258-891ED60EC4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10" r="50920"/>
          <a:stretch/>
        </p:blipFill>
        <p:spPr bwMode="auto">
          <a:xfrm>
            <a:off x="5782811" y="1724940"/>
            <a:ext cx="3089376" cy="3161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93B62D-685B-DC9D-0F1B-2FFD41A281C3}"/>
              </a:ext>
            </a:extLst>
          </p:cNvPr>
          <p:cNvSpPr txBox="1"/>
          <p:nvPr/>
        </p:nvSpPr>
        <p:spPr>
          <a:xfrm>
            <a:off x="7461480" y="1395510"/>
            <a:ext cx="1576551" cy="276999"/>
          </a:xfrm>
          <a:prstGeom prst="rect">
            <a:avLst/>
          </a:prstGeom>
          <a:noFill/>
        </p:spPr>
        <p:txBody>
          <a:bodyPr wrap="square" rtlCol="0">
            <a:spAutoFit/>
          </a:bodyPr>
          <a:lstStyle/>
          <a:p>
            <a:r>
              <a:rPr lang="en-US" sz="1200" dirty="0"/>
              <a:t>Metronidazole</a:t>
            </a:r>
          </a:p>
        </p:txBody>
      </p:sp>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86259" y="120742"/>
            <a:ext cx="8229600" cy="1143000"/>
          </a:xfrm>
        </p:spPr>
        <p:txBody>
          <a:bodyPr/>
          <a:lstStyle/>
          <a:p>
            <a:r>
              <a:rPr lang="en-US" dirty="0"/>
              <a:t>Trichomoniasis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718457" y="1861457"/>
            <a:ext cx="8580824" cy="5257800"/>
          </a:xfrm>
        </p:spPr>
        <p:txBody>
          <a:bodyPr>
            <a:normAutofit/>
          </a:bodyPr>
          <a:lstStyle/>
          <a:p>
            <a:r>
              <a:rPr lang="en-US" i="1" dirty="0" err="1"/>
              <a:t>Trichomonias</a:t>
            </a:r>
            <a:r>
              <a:rPr lang="en-US" i="1" dirty="0"/>
              <a:t> vaginalis</a:t>
            </a:r>
          </a:p>
          <a:p>
            <a:pPr lvl="1"/>
            <a:r>
              <a:rPr lang="en-US" dirty="0"/>
              <a:t>1</a:t>
            </a:r>
            <a:r>
              <a:rPr lang="en-US" baseline="30000" dirty="0"/>
              <a:t>st</a:t>
            </a:r>
            <a:r>
              <a:rPr lang="en-US" dirty="0"/>
              <a:t> Line Regimen</a:t>
            </a:r>
          </a:p>
          <a:p>
            <a:pPr lvl="2"/>
            <a:r>
              <a:rPr lang="en-US" dirty="0"/>
              <a:t>Metronidazole </a:t>
            </a:r>
          </a:p>
          <a:p>
            <a:pPr lvl="3"/>
            <a:r>
              <a:rPr lang="en-US" dirty="0"/>
              <a:t>2000mg PO </a:t>
            </a:r>
            <a:r>
              <a:rPr lang="en-US" b="1" dirty="0"/>
              <a:t>x 1 dose (men)</a:t>
            </a:r>
          </a:p>
          <a:p>
            <a:pPr lvl="3"/>
            <a:r>
              <a:rPr lang="en-US" dirty="0"/>
              <a:t>500mg BID </a:t>
            </a:r>
            <a:r>
              <a:rPr lang="en-US" b="1" dirty="0"/>
              <a:t>x 7 days (women)</a:t>
            </a:r>
          </a:p>
          <a:p>
            <a:pPr lvl="3"/>
            <a:endParaRPr lang="en-US" dirty="0"/>
          </a:p>
          <a:p>
            <a:pPr lvl="1"/>
            <a:r>
              <a:rPr lang="en-US" dirty="0"/>
              <a:t>To avoid reinfection, treat partner</a:t>
            </a:r>
          </a:p>
          <a:p>
            <a:pPr lvl="2"/>
            <a:r>
              <a:rPr lang="en-US" dirty="0"/>
              <a:t>Men usually asymptomatic carriers</a:t>
            </a:r>
          </a:p>
          <a:p>
            <a:endParaRPr lang="en-US" i="1"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0242" name="Picture 2" descr="Apo Metronidazole capsule 500mg | Brunet">
            <a:extLst>
              <a:ext uri="{FF2B5EF4-FFF2-40B4-BE49-F238E27FC236}">
                <a16:creationId xmlns:a16="http://schemas.microsoft.com/office/drawing/2014/main" id="{D83A8878-3AC7-45B9-8F9D-4269E446F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77" r="1571" b="32873"/>
          <a:stretch/>
        </p:blipFill>
        <p:spPr bwMode="auto">
          <a:xfrm>
            <a:off x="407209" y="2938143"/>
            <a:ext cx="1030014" cy="3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618857" y="200353"/>
            <a:ext cx="8229600" cy="1143000"/>
          </a:xfrm>
        </p:spPr>
        <p:txBody>
          <a:bodyPr/>
          <a:lstStyle/>
          <a:p>
            <a:r>
              <a:rPr lang="en-US" dirty="0"/>
              <a:t>Bacterial Vaginosis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normAutofit/>
          </a:bodyPr>
          <a:lstStyle/>
          <a:p>
            <a:r>
              <a:rPr lang="en-US" i="1" dirty="0" err="1"/>
              <a:t>Prevotella</a:t>
            </a:r>
            <a:r>
              <a:rPr lang="en-US" i="1" dirty="0"/>
              <a:t> sp., </a:t>
            </a:r>
            <a:r>
              <a:rPr lang="en-US" i="1" dirty="0" err="1"/>
              <a:t>Mobiluncus</a:t>
            </a:r>
            <a:r>
              <a:rPr lang="en-US" i="1" dirty="0"/>
              <a:t> sp., G. vaginalis, </a:t>
            </a:r>
            <a:br>
              <a:rPr lang="en-US" i="1" dirty="0"/>
            </a:br>
            <a:r>
              <a:rPr lang="en-US" i="1" dirty="0"/>
              <a:t>Mycoplasma </a:t>
            </a:r>
            <a:r>
              <a:rPr lang="en-US" i="1" dirty="0" err="1"/>
              <a:t>hominus</a:t>
            </a:r>
            <a:r>
              <a:rPr lang="en-US" i="1" dirty="0"/>
              <a:t>…</a:t>
            </a:r>
            <a:endParaRPr lang="en-US" dirty="0"/>
          </a:p>
          <a:p>
            <a:pPr lvl="1"/>
            <a:r>
              <a:rPr lang="en-US" dirty="0"/>
              <a:t>1</a:t>
            </a:r>
            <a:r>
              <a:rPr lang="en-US" baseline="30000" dirty="0"/>
              <a:t>st</a:t>
            </a:r>
            <a:r>
              <a:rPr lang="en-US" dirty="0"/>
              <a:t> Line Regimens</a:t>
            </a:r>
          </a:p>
          <a:p>
            <a:pPr lvl="2"/>
            <a:r>
              <a:rPr lang="en-US" dirty="0"/>
              <a:t>Metronidazole</a:t>
            </a:r>
          </a:p>
          <a:p>
            <a:pPr lvl="3"/>
            <a:r>
              <a:rPr lang="en-US" dirty="0"/>
              <a:t>500mg PO BID x 7 days </a:t>
            </a:r>
          </a:p>
          <a:p>
            <a:pPr lvl="3"/>
            <a:r>
              <a:rPr lang="en-US" dirty="0"/>
              <a:t>Gel daily x 5 days</a:t>
            </a:r>
          </a:p>
          <a:p>
            <a:pPr lvl="3"/>
            <a:endParaRPr lang="en-US" dirty="0"/>
          </a:p>
          <a:p>
            <a:pPr lvl="2"/>
            <a:r>
              <a:rPr lang="en-US" dirty="0"/>
              <a:t>Clindamycin </a:t>
            </a:r>
          </a:p>
          <a:p>
            <a:pPr lvl="3"/>
            <a:r>
              <a:rPr lang="en-US" dirty="0"/>
              <a:t>Cream nightly x 7 days</a:t>
            </a:r>
          </a:p>
          <a:p>
            <a:pPr lvl="1"/>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Antimicrobial Drugs: Protein Synthesis Inhibitory Drugs Flashcards | Quizlet">
            <a:extLst>
              <a:ext uri="{FF2B5EF4-FFF2-40B4-BE49-F238E27FC236}">
                <a16:creationId xmlns:a16="http://schemas.microsoft.com/office/drawing/2014/main" id="{BA7974B8-F62A-4325-98CE-AA9E8E1E11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63" t="9624" r="1466" b="26379"/>
          <a:stretch/>
        </p:blipFill>
        <p:spPr bwMode="auto">
          <a:xfrm>
            <a:off x="5182582" y="2798677"/>
            <a:ext cx="3577767" cy="33576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6C9A7D8-53FF-443C-9C8A-19FAE7FB2F37}"/>
              </a:ext>
            </a:extLst>
          </p:cNvPr>
          <p:cNvSpPr/>
          <p:nvPr/>
        </p:nvSpPr>
        <p:spPr>
          <a:xfrm>
            <a:off x="6474372" y="3814421"/>
            <a:ext cx="578069" cy="45194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6396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5" y="1412617"/>
            <a:ext cx="8217006" cy="5354310"/>
          </a:xfrm>
        </p:spPr>
        <p:txBody>
          <a:bodyPr>
            <a:normAutofit fontScale="92500" lnSpcReduction="20000"/>
          </a:bodyPr>
          <a:lstStyle/>
          <a:p>
            <a:r>
              <a:rPr lang="en-US" dirty="0"/>
              <a:t>Metronidazole (IV, PO, TOP)</a:t>
            </a:r>
          </a:p>
          <a:p>
            <a:pPr lvl="1"/>
            <a:r>
              <a:rPr lang="en-US" dirty="0"/>
              <a:t>Highlight Adverse Effects</a:t>
            </a:r>
          </a:p>
          <a:p>
            <a:pPr lvl="2"/>
            <a:r>
              <a:rPr lang="en-US" dirty="0"/>
              <a:t>Headache, N/V/D (</a:t>
            </a:r>
            <a:r>
              <a:rPr lang="en-US" dirty="0" err="1"/>
              <a:t>esp</a:t>
            </a:r>
            <a:r>
              <a:rPr lang="en-US" dirty="0"/>
              <a:t> with alcohol intake), metallic taste </a:t>
            </a:r>
          </a:p>
          <a:p>
            <a:pPr lvl="1"/>
            <a:r>
              <a:rPr lang="en-US" dirty="0"/>
              <a:t>Drug Information Pearls</a:t>
            </a:r>
          </a:p>
          <a:p>
            <a:pPr lvl="2"/>
            <a:r>
              <a:rPr lang="en-US" dirty="0"/>
              <a:t>Usually dosed TID to QID</a:t>
            </a:r>
          </a:p>
          <a:p>
            <a:pPr lvl="2"/>
            <a:r>
              <a:rPr lang="en-US" dirty="0"/>
              <a:t>Lots of drug interactions – kinetic inhibitor </a:t>
            </a:r>
            <a:br>
              <a:rPr lang="en-US" dirty="0"/>
            </a:br>
            <a:r>
              <a:rPr lang="en-US" dirty="0"/>
              <a:t>(usually </a:t>
            </a:r>
            <a:r>
              <a:rPr lang="en-US" dirty="0">
                <a:sym typeface="Wingdings" panose="05000000000000000000" pitchFamily="2" charset="2"/>
              </a:rPr>
              <a:t> higher exposure)</a:t>
            </a:r>
          </a:p>
          <a:p>
            <a:pPr lvl="2"/>
            <a:endParaRPr lang="en-US" dirty="0">
              <a:sym typeface="Wingdings" panose="05000000000000000000" pitchFamily="2" charset="2"/>
            </a:endParaRPr>
          </a:p>
          <a:p>
            <a:r>
              <a:rPr lang="en-US" dirty="0">
                <a:sym typeface="Wingdings" panose="05000000000000000000" pitchFamily="2" charset="2"/>
              </a:rPr>
              <a:t>Clindamycin (IV, PO, TOP)</a:t>
            </a:r>
          </a:p>
          <a:p>
            <a:pPr lvl="1"/>
            <a:r>
              <a:rPr lang="en-US" dirty="0"/>
              <a:t>Highlight Adverse Effects</a:t>
            </a:r>
          </a:p>
          <a:p>
            <a:pPr lvl="2"/>
            <a:r>
              <a:rPr lang="en-US" dirty="0"/>
              <a:t>IV/PO </a:t>
            </a:r>
            <a:r>
              <a:rPr lang="en-US" dirty="0">
                <a:sym typeface="Wingdings" panose="05000000000000000000" pitchFamily="2" charset="2"/>
              </a:rPr>
              <a:t> </a:t>
            </a:r>
            <a:r>
              <a:rPr lang="en-US" i="1" dirty="0"/>
              <a:t>C. difficile</a:t>
            </a:r>
            <a:r>
              <a:rPr lang="en-US" dirty="0"/>
              <a:t> colitis, metallic taste, N/V/D</a:t>
            </a:r>
          </a:p>
          <a:p>
            <a:pPr lvl="3"/>
            <a:r>
              <a:rPr lang="en-US" dirty="0"/>
              <a:t>Take with food to decrease GI upset</a:t>
            </a:r>
          </a:p>
          <a:p>
            <a:pPr lvl="1"/>
            <a:r>
              <a:rPr lang="en-US" dirty="0"/>
              <a:t>Drug Information Pearls</a:t>
            </a:r>
          </a:p>
          <a:p>
            <a:pPr lvl="2"/>
            <a:r>
              <a:rPr lang="en-US" dirty="0"/>
              <a:t>Usually dosed TID to QID</a:t>
            </a:r>
          </a:p>
          <a:p>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2" descr="Premium Photo | Expired medicine cream in a dirty tube danger and ...">
            <a:extLst>
              <a:ext uri="{FF2B5EF4-FFF2-40B4-BE49-F238E27FC236}">
                <a16:creationId xmlns:a16="http://schemas.microsoft.com/office/drawing/2014/main" id="{98EB1C6E-BDEB-4E05-E8CE-AAB117B65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565" y="3720767"/>
            <a:ext cx="2023382" cy="118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17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814552" y="393935"/>
            <a:ext cx="8229600" cy="1143000"/>
          </a:xfrm>
        </p:spPr>
        <p:txBody>
          <a:bodyPr/>
          <a:lstStyle/>
          <a:p>
            <a:r>
              <a:rPr lang="en-US" dirty="0"/>
              <a:t>Vulvovaginal Candidiasis</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285D240-6C03-4FE8-9EFE-2A217C8BB7C7}"/>
              </a:ext>
            </a:extLst>
          </p:cNvPr>
          <p:cNvSpPr txBox="1"/>
          <p:nvPr/>
        </p:nvSpPr>
        <p:spPr>
          <a:xfrm>
            <a:off x="0" y="6553200"/>
            <a:ext cx="9144000" cy="276999"/>
          </a:xfrm>
          <a:prstGeom prst="rect">
            <a:avLst/>
          </a:prstGeom>
          <a:noFill/>
        </p:spPr>
        <p:txBody>
          <a:bodyPr wrap="square" rtlCol="0">
            <a:spAutoFit/>
          </a:bodyPr>
          <a:lstStyle/>
          <a:p>
            <a:pPr algn="r"/>
            <a:r>
              <a:rPr lang="en-US" sz="1200" dirty="0">
                <a:latin typeface="Times New Roman" pitchFamily="18" charset="0"/>
                <a:cs typeface="Times New Roman" pitchFamily="18" charset="0"/>
              </a:rPr>
              <a:t>MMWR 2021.</a:t>
            </a:r>
          </a:p>
        </p:txBody>
      </p:sp>
      <p:pic>
        <p:nvPicPr>
          <p:cNvPr id="11" name="Picture 6" descr="40 suffixes of drug names to fix in your mind easily">
            <a:extLst>
              <a:ext uri="{FF2B5EF4-FFF2-40B4-BE49-F238E27FC236}">
                <a16:creationId xmlns:a16="http://schemas.microsoft.com/office/drawing/2014/main" id="{19C5F619-DCA8-484B-B1B7-A8CDCFA0E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386" y="2416120"/>
            <a:ext cx="3264645" cy="261570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955C481-C4DB-4853-85E1-68E441553C5B}"/>
              </a:ext>
            </a:extLst>
          </p:cNvPr>
          <p:cNvSpPr>
            <a:spLocks noGrp="1"/>
          </p:cNvSpPr>
          <p:nvPr>
            <p:ph idx="1"/>
          </p:nvPr>
        </p:nvSpPr>
        <p:spPr>
          <a:xfrm>
            <a:off x="457200" y="1600200"/>
            <a:ext cx="8229600" cy="4525963"/>
          </a:xfrm>
        </p:spPr>
        <p:txBody>
          <a:bodyPr>
            <a:normAutofit fontScale="77500" lnSpcReduction="20000"/>
          </a:bodyPr>
          <a:lstStyle/>
          <a:p>
            <a:r>
              <a:rPr lang="en-US" i="1" dirty="0"/>
              <a:t>Candida </a:t>
            </a:r>
            <a:r>
              <a:rPr lang="en-US" i="1" dirty="0" err="1"/>
              <a:t>albicans</a:t>
            </a:r>
            <a:r>
              <a:rPr lang="en-US" dirty="0"/>
              <a:t> (occasionally other yeasts)</a:t>
            </a:r>
          </a:p>
          <a:p>
            <a:pPr lvl="1"/>
            <a:r>
              <a:rPr lang="en-US" dirty="0"/>
              <a:t>1</a:t>
            </a:r>
            <a:r>
              <a:rPr lang="en-US" baseline="30000" dirty="0"/>
              <a:t>st</a:t>
            </a:r>
            <a:r>
              <a:rPr lang="en-US" dirty="0"/>
              <a:t> Line Regimens</a:t>
            </a:r>
          </a:p>
          <a:p>
            <a:pPr lvl="2"/>
            <a:r>
              <a:rPr lang="en-US" dirty="0"/>
              <a:t>Over-the-counter (CDC “do NOT </a:t>
            </a:r>
            <a:br>
              <a:rPr lang="en-US" dirty="0"/>
            </a:br>
            <a:r>
              <a:rPr lang="en-US" dirty="0"/>
              <a:t>self-treat 1</a:t>
            </a:r>
            <a:r>
              <a:rPr lang="en-US" baseline="30000" dirty="0"/>
              <a:t>st</a:t>
            </a:r>
            <a:r>
              <a:rPr lang="en-US" dirty="0"/>
              <a:t> episode”)</a:t>
            </a:r>
          </a:p>
          <a:p>
            <a:pPr lvl="3"/>
            <a:r>
              <a:rPr lang="en-US" dirty="0"/>
              <a:t>Miconazole suppository/cream daily x 3-7 days </a:t>
            </a:r>
          </a:p>
          <a:p>
            <a:pPr lvl="4"/>
            <a:r>
              <a:rPr lang="en-US" dirty="0"/>
              <a:t>Except 1200mg suppository = x 1 dose</a:t>
            </a:r>
          </a:p>
          <a:p>
            <a:pPr lvl="3"/>
            <a:r>
              <a:rPr lang="en-US" dirty="0"/>
              <a:t>Clotrimazole cream daily x 3-14 days</a:t>
            </a:r>
          </a:p>
          <a:p>
            <a:pPr lvl="3"/>
            <a:r>
              <a:rPr lang="en-US" dirty="0"/>
              <a:t>Tioconazole ointment x 1 dose</a:t>
            </a:r>
          </a:p>
          <a:p>
            <a:pPr lvl="2"/>
            <a:r>
              <a:rPr lang="en-US" dirty="0"/>
              <a:t>Prescription only</a:t>
            </a:r>
          </a:p>
          <a:p>
            <a:pPr lvl="3"/>
            <a:r>
              <a:rPr lang="en-US" dirty="0"/>
              <a:t>Fluconazole 150mg PO x 1-2 doses</a:t>
            </a:r>
          </a:p>
          <a:p>
            <a:pPr lvl="4"/>
            <a:r>
              <a:rPr lang="en-US" dirty="0"/>
              <a:t>2</a:t>
            </a:r>
            <a:r>
              <a:rPr lang="en-US" baseline="30000" dirty="0"/>
              <a:t>nd</a:t>
            </a:r>
            <a:r>
              <a:rPr lang="en-US" dirty="0"/>
              <a:t> dose usually after 2-3 days if not </a:t>
            </a:r>
            <a:br>
              <a:rPr lang="en-US" dirty="0"/>
            </a:br>
            <a:r>
              <a:rPr lang="en-US" dirty="0"/>
              <a:t>significantly resolved</a:t>
            </a:r>
          </a:p>
          <a:p>
            <a:pPr lvl="3"/>
            <a:r>
              <a:rPr lang="en-US" dirty="0"/>
              <a:t>Terconazole cream/suppository x 3-7 days</a:t>
            </a:r>
          </a:p>
          <a:p>
            <a:pPr lvl="1"/>
            <a:r>
              <a:rPr lang="en-US" dirty="0"/>
              <a:t>Recurrent VVC ≥ 4 episodes/year</a:t>
            </a:r>
          </a:p>
          <a:p>
            <a:pPr lvl="2"/>
            <a:r>
              <a:rPr lang="en-US" dirty="0"/>
              <a:t>Longer duration of initial therapy </a:t>
            </a:r>
            <a:r>
              <a:rPr lang="en-US" dirty="0">
                <a:sym typeface="Wingdings" panose="05000000000000000000" pitchFamily="2" charset="2"/>
              </a:rPr>
              <a:t> maintenance</a:t>
            </a:r>
          </a:p>
          <a:p>
            <a:pPr lvl="2"/>
            <a:r>
              <a:rPr lang="en-US" dirty="0">
                <a:sym typeface="Wingdings" panose="05000000000000000000" pitchFamily="2" charset="2"/>
              </a:rPr>
              <a:t>Treat partner</a:t>
            </a:r>
            <a:endParaRPr lang="en-US" dirty="0"/>
          </a:p>
          <a:p>
            <a:pPr lvl="1"/>
            <a:endParaRPr lang="en-US" dirty="0"/>
          </a:p>
          <a:p>
            <a:pPr lvl="1"/>
            <a:endParaRPr lang="en-US" dirty="0"/>
          </a:p>
        </p:txBody>
      </p:sp>
      <p:sp>
        <p:nvSpPr>
          <p:cNvPr id="3" name="TextBox 2">
            <a:extLst>
              <a:ext uri="{FF2B5EF4-FFF2-40B4-BE49-F238E27FC236}">
                <a16:creationId xmlns:a16="http://schemas.microsoft.com/office/drawing/2014/main" id="{2269B944-EABD-4C4A-B677-DE6BE12ACA8D}"/>
              </a:ext>
            </a:extLst>
          </p:cNvPr>
          <p:cNvSpPr txBox="1"/>
          <p:nvPr/>
        </p:nvSpPr>
        <p:spPr>
          <a:xfrm>
            <a:off x="5611730" y="4893328"/>
            <a:ext cx="1608083" cy="276999"/>
          </a:xfrm>
          <a:prstGeom prst="rect">
            <a:avLst/>
          </a:prstGeom>
          <a:noFill/>
        </p:spPr>
        <p:txBody>
          <a:bodyPr wrap="square" rtlCol="0">
            <a:spAutoFit/>
          </a:bodyPr>
          <a:lstStyle/>
          <a:p>
            <a:pPr algn="ctr"/>
            <a:r>
              <a:rPr lang="en-US" sz="1200" dirty="0"/>
              <a:t>Tioconazole</a:t>
            </a:r>
          </a:p>
        </p:txBody>
      </p:sp>
      <p:sp>
        <p:nvSpPr>
          <p:cNvPr id="12" name="TextBox 11">
            <a:extLst>
              <a:ext uri="{FF2B5EF4-FFF2-40B4-BE49-F238E27FC236}">
                <a16:creationId xmlns:a16="http://schemas.microsoft.com/office/drawing/2014/main" id="{C4A36E4E-7DB9-47FD-A4EE-66C69B24EC51}"/>
              </a:ext>
            </a:extLst>
          </p:cNvPr>
          <p:cNvSpPr txBox="1"/>
          <p:nvPr/>
        </p:nvSpPr>
        <p:spPr>
          <a:xfrm>
            <a:off x="7911229" y="4830307"/>
            <a:ext cx="1608083" cy="276999"/>
          </a:xfrm>
          <a:prstGeom prst="rect">
            <a:avLst/>
          </a:prstGeom>
          <a:noFill/>
        </p:spPr>
        <p:txBody>
          <a:bodyPr wrap="square" rtlCol="0">
            <a:spAutoFit/>
          </a:bodyPr>
          <a:lstStyle/>
          <a:p>
            <a:r>
              <a:rPr lang="en-US" sz="1200" dirty="0"/>
              <a:t>Terconazole</a:t>
            </a:r>
          </a:p>
        </p:txBody>
      </p:sp>
    </p:spTree>
    <p:extLst>
      <p:ext uri="{BB962C8B-B14F-4D97-AF65-F5344CB8AC3E}">
        <p14:creationId xmlns:p14="http://schemas.microsoft.com/office/powerpoint/2010/main" val="128923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2292" name="Picture 4" descr="The mechanism of action of azole group antifungal agents: 1) inhibition...  | Download Scientific Diagram">
            <a:extLst>
              <a:ext uri="{FF2B5EF4-FFF2-40B4-BE49-F238E27FC236}">
                <a16:creationId xmlns:a16="http://schemas.microsoft.com/office/drawing/2014/main" id="{5E185475-52B9-4252-92EB-86EA3F6A5D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3"/>
          <a:stretch/>
        </p:blipFill>
        <p:spPr bwMode="auto">
          <a:xfrm>
            <a:off x="752207" y="427038"/>
            <a:ext cx="8096250" cy="618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73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593153"/>
            <a:ext cx="8585714" cy="4833516"/>
          </a:xfrm>
        </p:spPr>
        <p:txBody>
          <a:bodyPr>
            <a:normAutofit lnSpcReduction="10000"/>
          </a:bodyPr>
          <a:lstStyle/>
          <a:p>
            <a:r>
              <a:rPr lang="en-US" dirty="0"/>
              <a:t>Clotrimazole (TOP), Fluconazole (PO/IV) Miconazole (TOP), Terconazole (TOP), Tioconazole (TOP)</a:t>
            </a:r>
          </a:p>
          <a:p>
            <a:pPr lvl="1"/>
            <a:r>
              <a:rPr lang="en-US" dirty="0"/>
              <a:t>Highlight Adverse Effects</a:t>
            </a:r>
          </a:p>
          <a:p>
            <a:pPr lvl="2"/>
            <a:r>
              <a:rPr lang="en-US" dirty="0"/>
              <a:t>Headache, rash, transaminitis</a:t>
            </a:r>
          </a:p>
          <a:p>
            <a:pPr lvl="1"/>
            <a:r>
              <a:rPr lang="en-US" dirty="0"/>
              <a:t>Drug Information Pearls</a:t>
            </a:r>
          </a:p>
          <a:p>
            <a:pPr lvl="2"/>
            <a:r>
              <a:rPr lang="en-US" dirty="0"/>
              <a:t>Fluconazole oral bioavailability ~ 90%</a:t>
            </a:r>
          </a:p>
          <a:p>
            <a:pPr lvl="2"/>
            <a:r>
              <a:rPr lang="en-US" dirty="0"/>
              <a:t>Topical therapy cumbersome, messy…less effective…</a:t>
            </a:r>
          </a:p>
          <a:p>
            <a:pPr lvl="3"/>
            <a:r>
              <a:rPr lang="en-US" dirty="0"/>
              <a:t>Pregnant patients should be treated with topical therapy (vs PO…and for 7 days vs shorter duration)</a:t>
            </a:r>
          </a:p>
          <a:p>
            <a:pPr lvl="4"/>
            <a:r>
              <a:rPr lang="en-US" dirty="0"/>
              <a:t>Oral azole pregnancy category C, D, or X depending on trimester</a:t>
            </a:r>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2E6FF0A7-6016-43BF-8F26-497FA87F2085}"/>
              </a:ext>
            </a:extLst>
          </p:cNvPr>
          <p:cNvSpPr txBox="1">
            <a:spLocks/>
          </p:cNvSpPr>
          <p:nvPr/>
        </p:nvSpPr>
        <p:spPr>
          <a:xfrm>
            <a:off x="469794" y="434203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a:endParaRPr lang="en-US" dirty="0"/>
          </a:p>
          <a:p>
            <a:endParaRPr lang="en-US" dirty="0"/>
          </a:p>
        </p:txBody>
      </p:sp>
      <p:pic>
        <p:nvPicPr>
          <p:cNvPr id="1026" name="Picture 2" descr="Premium Photo | Expired medicine cream in a dirty tube danger and ...">
            <a:extLst>
              <a:ext uri="{FF2B5EF4-FFF2-40B4-BE49-F238E27FC236}">
                <a16:creationId xmlns:a16="http://schemas.microsoft.com/office/drawing/2014/main" id="{35CB858C-A16B-152B-9973-1BC62351E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752" y="3426853"/>
            <a:ext cx="2023382" cy="11894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dboard Applicator Tampon Stock Photo | CartoonDealer.com #60395388">
            <a:extLst>
              <a:ext uri="{FF2B5EF4-FFF2-40B4-BE49-F238E27FC236}">
                <a16:creationId xmlns:a16="http://schemas.microsoft.com/office/drawing/2014/main" id="{B3EF57BC-9466-6FA9-B847-310174CF7F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393" b="43809"/>
          <a:stretch/>
        </p:blipFill>
        <p:spPr bwMode="auto">
          <a:xfrm>
            <a:off x="7263781" y="2428270"/>
            <a:ext cx="1172424" cy="90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6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3116317" y="427038"/>
            <a:ext cx="8229600" cy="1143000"/>
          </a:xfrm>
        </p:spPr>
        <p:txBody>
          <a:bodyPr/>
          <a:lstStyle/>
          <a:p>
            <a:r>
              <a:rPr lang="en-US" dirty="0"/>
              <a:t>HSV</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479745" cy="4826469"/>
          </a:xfrm>
        </p:spPr>
        <p:txBody>
          <a:bodyPr>
            <a:normAutofit fontScale="77500" lnSpcReduction="20000"/>
          </a:bodyPr>
          <a:lstStyle/>
          <a:p>
            <a:r>
              <a:rPr lang="en-US" dirty="0"/>
              <a:t>Herpes Simplex Virus (2&gt;1)</a:t>
            </a:r>
          </a:p>
          <a:p>
            <a:pPr lvl="1"/>
            <a:r>
              <a:rPr lang="en-US" dirty="0"/>
              <a:t>1</a:t>
            </a:r>
            <a:r>
              <a:rPr lang="en-US" baseline="30000" dirty="0"/>
              <a:t>st</a:t>
            </a:r>
            <a:r>
              <a:rPr lang="en-US" dirty="0"/>
              <a:t> Line Regimens</a:t>
            </a:r>
          </a:p>
          <a:p>
            <a:pPr lvl="2"/>
            <a:r>
              <a:rPr lang="en-US" dirty="0"/>
              <a:t>Acyclovir, Famciclovir, Valacyclovir</a:t>
            </a:r>
          </a:p>
          <a:p>
            <a:pPr lvl="3"/>
            <a:r>
              <a:rPr lang="en-US" dirty="0"/>
              <a:t>Appear to equally efficacious (famciclovir = least potent)</a:t>
            </a:r>
          </a:p>
          <a:p>
            <a:pPr lvl="4"/>
            <a:r>
              <a:rPr lang="en-US" dirty="0"/>
              <a:t>Resistance to one </a:t>
            </a:r>
            <a:r>
              <a:rPr lang="en-US" dirty="0">
                <a:sym typeface="Wingdings" panose="05000000000000000000" pitchFamily="2" charset="2"/>
              </a:rPr>
              <a:t> presumable resistance to all</a:t>
            </a:r>
          </a:p>
          <a:p>
            <a:pPr lvl="3"/>
            <a:r>
              <a:rPr lang="en-US" dirty="0"/>
              <a:t>Best if started within 1 day of lesion onset</a:t>
            </a:r>
          </a:p>
          <a:p>
            <a:pPr lvl="3"/>
            <a:r>
              <a:rPr lang="en-US" dirty="0"/>
              <a:t>Treat for 7-10 days or until clinically resolved</a:t>
            </a:r>
          </a:p>
          <a:p>
            <a:pPr lvl="4"/>
            <a:r>
              <a:rPr lang="en-US" dirty="0"/>
              <a:t>Severe Disease </a:t>
            </a:r>
            <a:r>
              <a:rPr lang="en-US" dirty="0">
                <a:sym typeface="Wingdings" panose="05000000000000000000" pitchFamily="2" charset="2"/>
              </a:rPr>
              <a:t> IV x 2-7 days then PO &gt; 10 days</a:t>
            </a:r>
            <a:endParaRPr lang="en-US" dirty="0"/>
          </a:p>
          <a:p>
            <a:pPr lvl="1"/>
            <a:r>
              <a:rPr lang="en-US" dirty="0"/>
              <a:t>Recurrent Infection</a:t>
            </a:r>
          </a:p>
          <a:p>
            <a:pPr lvl="2"/>
            <a:r>
              <a:rPr lang="en-US" dirty="0"/>
              <a:t>Treat with higher doses for shorter duration</a:t>
            </a:r>
          </a:p>
          <a:p>
            <a:pPr lvl="2"/>
            <a:r>
              <a:rPr lang="en-US" dirty="0"/>
              <a:t>Imiquimod or tenofovir topically x 5 days for resistant cases (adjunct)</a:t>
            </a:r>
          </a:p>
          <a:p>
            <a:pPr lvl="2"/>
            <a:r>
              <a:rPr lang="en-US" dirty="0" err="1"/>
              <a:t>Foscarnet</a:t>
            </a:r>
            <a:r>
              <a:rPr lang="en-US" dirty="0"/>
              <a:t> or cidofovir IV in severe resistant cases until lesions resolve</a:t>
            </a:r>
          </a:p>
          <a:p>
            <a:pPr lvl="1"/>
            <a:r>
              <a:rPr lang="en-US" dirty="0"/>
              <a:t>Suppressive Therapy </a:t>
            </a:r>
          </a:p>
          <a:p>
            <a:pPr lvl="2"/>
            <a:r>
              <a:rPr lang="en-US" dirty="0"/>
              <a:t>Indicated when ≥ 6 outbreaks/year</a:t>
            </a:r>
          </a:p>
          <a:p>
            <a:pPr lvl="3"/>
            <a:r>
              <a:rPr lang="en-US" dirty="0"/>
              <a:t>Decreases transmission risk and outbreak frequency</a:t>
            </a:r>
          </a:p>
          <a:p>
            <a:pPr lvl="2"/>
            <a:r>
              <a:rPr lang="en-US" dirty="0"/>
              <a:t>Lower dose for extended duration</a:t>
            </a:r>
          </a:p>
          <a:p>
            <a:pPr lvl="3"/>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4100" name="Picture 4" descr="Herpes Simplex Virus 2 gG2 Protein - The Native Antigen Company">
            <a:extLst>
              <a:ext uri="{FF2B5EF4-FFF2-40B4-BE49-F238E27FC236}">
                <a16:creationId xmlns:a16="http://schemas.microsoft.com/office/drawing/2014/main" id="{5EE147DB-CAC0-40DD-9E98-4A53C2F47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482" y="24898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1143000"/>
          </a:xfrm>
        </p:spPr>
        <p:txBody>
          <a:bodyPr>
            <a:normAutofit fontScale="90000"/>
          </a:bodyPr>
          <a:lstStyle/>
          <a:p>
            <a:r>
              <a:rPr lang="en-US" dirty="0"/>
              <a:t>Objectives = Physician Assistant Roles</a:t>
            </a:r>
          </a:p>
        </p:txBody>
      </p:sp>
      <p:sp>
        <p:nvSpPr>
          <p:cNvPr id="3" name="Content Placeholder 2"/>
          <p:cNvSpPr>
            <a:spLocks noGrp="1"/>
          </p:cNvSpPr>
          <p:nvPr>
            <p:ph idx="1"/>
          </p:nvPr>
        </p:nvSpPr>
        <p:spPr>
          <a:xfrm>
            <a:off x="457199" y="1907414"/>
            <a:ext cx="8427493" cy="4525963"/>
          </a:xfrm>
        </p:spPr>
        <p:txBody>
          <a:bodyPr>
            <a:normAutofit fontScale="92500" lnSpcReduction="20000"/>
          </a:bodyPr>
          <a:lstStyle/>
          <a:p>
            <a:pPr>
              <a:buFont typeface="Wingdings" panose="05000000000000000000" pitchFamily="2" charset="2"/>
              <a:buChar char="q"/>
            </a:pPr>
            <a:r>
              <a:rPr lang="en-US" dirty="0"/>
              <a:t> Detail discussed medications’ mechanism </a:t>
            </a:r>
            <a:br>
              <a:rPr lang="en-US" dirty="0"/>
            </a:br>
            <a:r>
              <a:rPr lang="en-US" dirty="0"/>
              <a:t>of action, adverse effects, and drug </a:t>
            </a:r>
            <a:br>
              <a:rPr lang="en-US" dirty="0"/>
            </a:br>
            <a:r>
              <a:rPr lang="en-US" dirty="0"/>
              <a:t>information pearls</a:t>
            </a:r>
          </a:p>
          <a:p>
            <a:pPr>
              <a:buFont typeface="Wingdings" panose="05000000000000000000" pitchFamily="2" charset="2"/>
              <a:buChar char="q"/>
            </a:pPr>
            <a:endParaRPr lang="en-US" dirty="0"/>
          </a:p>
          <a:p>
            <a:pPr>
              <a:buFont typeface="Wingdings" panose="05000000000000000000" pitchFamily="2" charset="2"/>
              <a:buChar char="q"/>
            </a:pPr>
            <a:r>
              <a:rPr lang="en-US" dirty="0"/>
              <a:t> Formulate appropriate pharmacological treatment regimens (drug, dose, route, duration) for sexually transmitted infections</a:t>
            </a:r>
          </a:p>
          <a:p>
            <a:pPr>
              <a:buFont typeface="Wingdings" panose="05000000000000000000" pitchFamily="2" charset="2"/>
              <a:buChar char="q"/>
            </a:pPr>
            <a:endParaRPr lang="en-US" dirty="0"/>
          </a:p>
          <a:p>
            <a:pPr>
              <a:buFont typeface="Wingdings" panose="05000000000000000000" pitchFamily="2" charset="2"/>
              <a:buChar char="q"/>
            </a:pPr>
            <a:r>
              <a:rPr lang="en-US" dirty="0"/>
              <a:t> Provide counseling on non-pharmacological measures utilized to prevent sexually transmitted infections</a:t>
            </a:r>
          </a:p>
        </p:txBody>
      </p:sp>
      <p:sp>
        <p:nvSpPr>
          <p:cNvPr id="5" name="TextBox 4"/>
          <p:cNvSpPr txBox="1"/>
          <p:nvPr/>
        </p:nvSpPr>
        <p:spPr>
          <a:xfrm>
            <a:off x="153950" y="4900175"/>
            <a:ext cx="184666" cy="369332"/>
          </a:xfrm>
          <a:prstGeom prst="rect">
            <a:avLst/>
          </a:prstGeom>
          <a:noFill/>
        </p:spPr>
        <p:txBody>
          <a:bodyPr wrap="none" rtlCol="0">
            <a:spAutoFit/>
          </a:bodyPr>
          <a:lstStyle/>
          <a:p>
            <a:endParaRPr lang="en-US" dirty="0"/>
          </a:p>
        </p:txBody>
      </p:sp>
      <p:cxnSp>
        <p:nvCxnSpPr>
          <p:cNvPr id="7" name="Straight Connector 6"/>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92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5124" name="Picture 4" descr="Major mechanisms of action of anti-herpes simplex virus antiviral drugs |  Download Scientific Diagram">
            <a:extLst>
              <a:ext uri="{FF2B5EF4-FFF2-40B4-BE49-F238E27FC236}">
                <a16:creationId xmlns:a16="http://schemas.microsoft.com/office/drawing/2014/main" id="{5638541B-CCC9-4453-B0C6-970932360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478" y="222560"/>
            <a:ext cx="5425044" cy="640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1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Supplemental Drug Information</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593154"/>
            <a:ext cx="8217006" cy="4345192"/>
          </a:xfrm>
        </p:spPr>
        <p:txBody>
          <a:bodyPr>
            <a:normAutofit/>
          </a:bodyPr>
          <a:lstStyle/>
          <a:p>
            <a:r>
              <a:rPr lang="en-US" dirty="0"/>
              <a:t>Acyclovir (IV/PO), Famciclovir (PO), Valacyclovir (PO)</a:t>
            </a:r>
          </a:p>
          <a:p>
            <a:pPr lvl="1"/>
            <a:r>
              <a:rPr lang="en-US" dirty="0"/>
              <a:t>Highlight Adverse Effects</a:t>
            </a:r>
          </a:p>
          <a:p>
            <a:pPr lvl="2"/>
            <a:r>
              <a:rPr lang="en-US" dirty="0"/>
              <a:t>CNS related (confusion, mood changes, hallucinations, seizures), N/V/D</a:t>
            </a:r>
          </a:p>
          <a:p>
            <a:pPr lvl="1"/>
            <a:r>
              <a:rPr lang="en-US" dirty="0"/>
              <a:t>Drug Information Pearls</a:t>
            </a:r>
          </a:p>
          <a:p>
            <a:pPr lvl="2"/>
            <a:r>
              <a:rPr lang="en-US" dirty="0"/>
              <a:t>Hydration important to avoid crystallization in urine</a:t>
            </a:r>
          </a:p>
          <a:p>
            <a:pPr lvl="2"/>
            <a:r>
              <a:rPr lang="en-US" dirty="0" err="1"/>
              <a:t>Valacylovir</a:t>
            </a:r>
            <a:r>
              <a:rPr lang="en-US" dirty="0"/>
              <a:t> (prodrug) has greater bioavailability </a:t>
            </a:r>
            <a:r>
              <a:rPr lang="en-US" dirty="0">
                <a:sym typeface="Wingdings" panose="05000000000000000000" pitchFamily="2" charset="2"/>
              </a:rPr>
              <a:t> less frequent administration  increased compliance</a:t>
            </a:r>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54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3095296" y="360335"/>
            <a:ext cx="8229600" cy="1143000"/>
          </a:xfrm>
        </p:spPr>
        <p:txBody>
          <a:bodyPr/>
          <a:lstStyle/>
          <a:p>
            <a:r>
              <a:rPr lang="en-US" dirty="0"/>
              <a:t>HPV</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479747" cy="4897465"/>
          </a:xfrm>
        </p:spPr>
        <p:txBody>
          <a:bodyPr>
            <a:normAutofit fontScale="70000" lnSpcReduction="20000"/>
          </a:bodyPr>
          <a:lstStyle/>
          <a:p>
            <a:r>
              <a:rPr lang="en-US" dirty="0"/>
              <a:t>Human Papilloma Virus</a:t>
            </a:r>
          </a:p>
          <a:p>
            <a:pPr lvl="1"/>
            <a:r>
              <a:rPr lang="en-US" dirty="0"/>
              <a:t>Prevention = Vaccination</a:t>
            </a:r>
          </a:p>
          <a:p>
            <a:pPr lvl="2"/>
            <a:r>
              <a:rPr lang="en-US" dirty="0"/>
              <a:t>Gardasil® (9-valent &amp; </a:t>
            </a:r>
            <a:r>
              <a:rPr lang="en-US" dirty="0" err="1"/>
              <a:t>quadvalent</a:t>
            </a:r>
            <a:r>
              <a:rPr lang="en-US" dirty="0"/>
              <a:t> – low risk + high risk types), </a:t>
            </a:r>
            <a:r>
              <a:rPr lang="en-US" dirty="0" err="1"/>
              <a:t>Cervarix</a:t>
            </a:r>
            <a:r>
              <a:rPr lang="en-US" dirty="0"/>
              <a:t>® (bivalent – 16,18…oncogenic/highest risk types)</a:t>
            </a:r>
          </a:p>
          <a:p>
            <a:pPr lvl="2"/>
            <a:r>
              <a:rPr lang="en-US" dirty="0"/>
              <a:t>Ideally 9-26 year-olds before onset of sexual activity</a:t>
            </a:r>
          </a:p>
          <a:p>
            <a:pPr lvl="3"/>
            <a:r>
              <a:rPr lang="en-US" dirty="0"/>
              <a:t>CDC recommends routine vaccination at 11-12…before 15</a:t>
            </a:r>
            <a:r>
              <a:rPr lang="en-US" baseline="30000" dirty="0"/>
              <a:t>th</a:t>
            </a:r>
            <a:r>
              <a:rPr lang="en-US" dirty="0"/>
              <a:t> birthday </a:t>
            </a:r>
          </a:p>
          <a:p>
            <a:pPr lvl="4"/>
            <a:r>
              <a:rPr lang="en-US" dirty="0"/>
              <a:t>0, 6-12 month series</a:t>
            </a:r>
          </a:p>
          <a:p>
            <a:pPr lvl="3"/>
            <a:r>
              <a:rPr lang="en-US" dirty="0"/>
              <a:t>If 15-26 years old for series, immunocompromised, or for 2 doses &lt; 5 months apart</a:t>
            </a:r>
          </a:p>
          <a:p>
            <a:pPr lvl="4"/>
            <a:r>
              <a:rPr lang="en-US" dirty="0"/>
              <a:t>0, 1-2, 6 month series</a:t>
            </a:r>
          </a:p>
          <a:p>
            <a:pPr lvl="2"/>
            <a:r>
              <a:rPr lang="en-US" dirty="0"/>
              <a:t>27-45 year-olds CAN elect to receive</a:t>
            </a:r>
          </a:p>
          <a:p>
            <a:pPr lvl="1"/>
            <a:r>
              <a:rPr lang="en-US" dirty="0"/>
              <a:t>Treatment</a:t>
            </a:r>
          </a:p>
          <a:p>
            <a:pPr lvl="2"/>
            <a:r>
              <a:rPr lang="en-US" dirty="0"/>
              <a:t>Patient-applied</a:t>
            </a:r>
          </a:p>
          <a:p>
            <a:pPr lvl="3"/>
            <a:r>
              <a:rPr lang="en-US" dirty="0"/>
              <a:t>Podofilox solution/gel 3 days on, 4 days off x 4 cycles</a:t>
            </a:r>
          </a:p>
          <a:p>
            <a:pPr lvl="3"/>
            <a:r>
              <a:rPr lang="en-US" dirty="0"/>
              <a:t>Imiquimod cream 3x/week for ≤ 16 weeks</a:t>
            </a:r>
          </a:p>
          <a:p>
            <a:pPr lvl="3"/>
            <a:r>
              <a:rPr lang="en-US" dirty="0" err="1"/>
              <a:t>Sinecatechins</a:t>
            </a:r>
            <a:r>
              <a:rPr lang="en-US" dirty="0"/>
              <a:t> ointment TID for ≤ 16 weeks</a:t>
            </a:r>
          </a:p>
          <a:p>
            <a:pPr lvl="2"/>
            <a:r>
              <a:rPr lang="en-US" dirty="0"/>
              <a:t>Provider-administered</a:t>
            </a:r>
          </a:p>
          <a:p>
            <a:pPr lvl="3"/>
            <a:r>
              <a:rPr lang="en-US" dirty="0"/>
              <a:t>Cryotherapy (liquid nitrogen) x q1-2weeks</a:t>
            </a:r>
          </a:p>
          <a:p>
            <a:pPr lvl="3"/>
            <a:r>
              <a:rPr lang="en-US" dirty="0"/>
              <a:t>Bi/tri-chloroacetic acid</a:t>
            </a:r>
          </a:p>
          <a:p>
            <a:pPr lvl="3"/>
            <a:r>
              <a:rPr lang="en-US" dirty="0"/>
              <a:t>Surgical removal</a:t>
            </a:r>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6152" name="Picture 8">
            <a:extLst>
              <a:ext uri="{FF2B5EF4-FFF2-40B4-BE49-F238E27FC236}">
                <a16:creationId xmlns:a16="http://schemas.microsoft.com/office/drawing/2014/main" id="{E0FCE48F-27E3-4CB2-A6DE-26D859D00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13" t="10233" r="19862" b="11006"/>
          <a:stretch/>
        </p:blipFill>
        <p:spPr bwMode="auto">
          <a:xfrm>
            <a:off x="6656146" y="4343472"/>
            <a:ext cx="1179328" cy="1598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D70E6D-1B8F-4C04-97CE-23EA95665B01}"/>
              </a:ext>
            </a:extLst>
          </p:cNvPr>
          <p:cNvSpPr txBox="1"/>
          <p:nvPr/>
        </p:nvSpPr>
        <p:spPr>
          <a:xfrm>
            <a:off x="6232633" y="5941497"/>
            <a:ext cx="2291255" cy="369332"/>
          </a:xfrm>
          <a:prstGeom prst="rect">
            <a:avLst/>
          </a:prstGeom>
          <a:noFill/>
        </p:spPr>
        <p:txBody>
          <a:bodyPr wrap="square" rtlCol="0">
            <a:spAutoFit/>
          </a:bodyPr>
          <a:lstStyle/>
          <a:p>
            <a:r>
              <a:rPr lang="en-US" dirty="0"/>
              <a:t>Trichloroacetic acid</a:t>
            </a:r>
          </a:p>
        </p:txBody>
      </p:sp>
      <p:pic>
        <p:nvPicPr>
          <p:cNvPr id="6154" name="Picture 10" descr="I have HPV, now what? | MD Anderson Cancer Center">
            <a:extLst>
              <a:ext uri="{FF2B5EF4-FFF2-40B4-BE49-F238E27FC236}">
                <a16:creationId xmlns:a16="http://schemas.microsoft.com/office/drawing/2014/main" id="{3752F3F4-6EF7-4382-AC0C-F0EF22D7FA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97" t="1928" r="17472"/>
          <a:stretch/>
        </p:blipFill>
        <p:spPr bwMode="auto">
          <a:xfrm>
            <a:off x="6656600" y="131823"/>
            <a:ext cx="2381431" cy="193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087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194" name="Picture 2" descr="Imiquimod in dermatology: an overview - Hanna - 2016 - International  Journal of Dermatology - Wiley Online Library">
            <a:extLst>
              <a:ext uri="{FF2B5EF4-FFF2-40B4-BE49-F238E27FC236}">
                <a16:creationId xmlns:a16="http://schemas.microsoft.com/office/drawing/2014/main" id="{A1165F37-8E38-43A0-B831-2EE0C296A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06" y="771853"/>
            <a:ext cx="3792725" cy="481899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olecules | Free Full-Text | Applications of a Standardized Green Tea  Catechin Preparation for Viral Warts and Human Papilloma Virus-Related and  Unrelated Cancers | HTML">
            <a:extLst>
              <a:ext uri="{FF2B5EF4-FFF2-40B4-BE49-F238E27FC236}">
                <a16:creationId xmlns:a16="http://schemas.microsoft.com/office/drawing/2014/main" id="{A1BAC75F-023D-4F36-BDD8-79872DBF0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327" y="1411494"/>
            <a:ext cx="4379673" cy="40307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F83960-4696-4D16-AD7E-40DB4A0E0773}"/>
              </a:ext>
            </a:extLst>
          </p:cNvPr>
          <p:cNvSpPr txBox="1"/>
          <p:nvPr/>
        </p:nvSpPr>
        <p:spPr>
          <a:xfrm>
            <a:off x="1902516" y="441296"/>
            <a:ext cx="2228192" cy="369332"/>
          </a:xfrm>
          <a:prstGeom prst="rect">
            <a:avLst/>
          </a:prstGeom>
          <a:noFill/>
        </p:spPr>
        <p:txBody>
          <a:bodyPr wrap="square" rtlCol="0">
            <a:spAutoFit/>
          </a:bodyPr>
          <a:lstStyle/>
          <a:p>
            <a:r>
              <a:rPr lang="en-US" dirty="0"/>
              <a:t>Imiquimod</a:t>
            </a:r>
          </a:p>
        </p:txBody>
      </p:sp>
      <p:sp>
        <p:nvSpPr>
          <p:cNvPr id="11" name="TextBox 10">
            <a:extLst>
              <a:ext uri="{FF2B5EF4-FFF2-40B4-BE49-F238E27FC236}">
                <a16:creationId xmlns:a16="http://schemas.microsoft.com/office/drawing/2014/main" id="{507F8E90-E68B-4378-B488-F58A1E9AD2D1}"/>
              </a:ext>
            </a:extLst>
          </p:cNvPr>
          <p:cNvSpPr txBox="1"/>
          <p:nvPr/>
        </p:nvSpPr>
        <p:spPr>
          <a:xfrm>
            <a:off x="6122277" y="1042162"/>
            <a:ext cx="2228192" cy="369332"/>
          </a:xfrm>
          <a:prstGeom prst="rect">
            <a:avLst/>
          </a:prstGeom>
          <a:noFill/>
        </p:spPr>
        <p:txBody>
          <a:bodyPr wrap="square" rtlCol="0">
            <a:spAutoFit/>
          </a:bodyPr>
          <a:lstStyle/>
          <a:p>
            <a:r>
              <a:rPr lang="en-US" dirty="0" err="1"/>
              <a:t>Sinecatechins</a:t>
            </a:r>
            <a:endParaRPr lang="en-US" dirty="0"/>
          </a:p>
        </p:txBody>
      </p:sp>
      <p:sp>
        <p:nvSpPr>
          <p:cNvPr id="9" name="Oval 8">
            <a:extLst>
              <a:ext uri="{FF2B5EF4-FFF2-40B4-BE49-F238E27FC236}">
                <a16:creationId xmlns:a16="http://schemas.microsoft.com/office/drawing/2014/main" id="{D62F388F-3255-484C-8D77-68EA0377D5C1}"/>
              </a:ext>
            </a:extLst>
          </p:cNvPr>
          <p:cNvSpPr/>
          <p:nvPr/>
        </p:nvSpPr>
        <p:spPr>
          <a:xfrm>
            <a:off x="628133" y="3988049"/>
            <a:ext cx="1005643" cy="7646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F54AF2E-C245-42FF-9565-1D0422FDE727}"/>
              </a:ext>
            </a:extLst>
          </p:cNvPr>
          <p:cNvSpPr/>
          <p:nvPr/>
        </p:nvSpPr>
        <p:spPr>
          <a:xfrm>
            <a:off x="486116" y="4826218"/>
            <a:ext cx="856188" cy="7646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F102572-14D4-4810-A22E-672636FF45F4}"/>
              </a:ext>
            </a:extLst>
          </p:cNvPr>
          <p:cNvSpPr/>
          <p:nvPr/>
        </p:nvSpPr>
        <p:spPr>
          <a:xfrm>
            <a:off x="1410017" y="4604781"/>
            <a:ext cx="856188" cy="36933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A46DFD6-226D-4964-A5B4-5A199011307A}"/>
              </a:ext>
            </a:extLst>
          </p:cNvPr>
          <p:cNvSpPr/>
          <p:nvPr/>
        </p:nvSpPr>
        <p:spPr>
          <a:xfrm>
            <a:off x="1463920" y="1042162"/>
            <a:ext cx="2330314" cy="202685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6DB6839-C574-49C0-86D0-6A644B4FB79F}"/>
              </a:ext>
            </a:extLst>
          </p:cNvPr>
          <p:cNvSpPr/>
          <p:nvPr/>
        </p:nvSpPr>
        <p:spPr>
          <a:xfrm>
            <a:off x="5363044" y="1711831"/>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E5BCFE8-12E8-4174-89E0-87A021D72A60}"/>
              </a:ext>
            </a:extLst>
          </p:cNvPr>
          <p:cNvSpPr/>
          <p:nvPr/>
        </p:nvSpPr>
        <p:spPr>
          <a:xfrm>
            <a:off x="4790231" y="3449008"/>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DA7959E-993F-4F0C-92E1-E8C274114D88}"/>
              </a:ext>
            </a:extLst>
          </p:cNvPr>
          <p:cNvSpPr/>
          <p:nvPr/>
        </p:nvSpPr>
        <p:spPr>
          <a:xfrm>
            <a:off x="6419087" y="4095598"/>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F03910D-98BA-4513-AEF8-A0D56B6FD2EA}"/>
              </a:ext>
            </a:extLst>
          </p:cNvPr>
          <p:cNvSpPr/>
          <p:nvPr/>
        </p:nvSpPr>
        <p:spPr>
          <a:xfrm>
            <a:off x="7624291" y="3777547"/>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95473F82-797C-4509-AD75-1DCF9E268D2D}"/>
              </a:ext>
            </a:extLst>
          </p:cNvPr>
          <p:cNvSpPr/>
          <p:nvPr/>
        </p:nvSpPr>
        <p:spPr>
          <a:xfrm>
            <a:off x="6951552" y="4830733"/>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87EA93A-D029-4537-96A4-D7A9406D37B7}"/>
              </a:ext>
            </a:extLst>
          </p:cNvPr>
          <p:cNvSpPr/>
          <p:nvPr/>
        </p:nvSpPr>
        <p:spPr>
          <a:xfrm>
            <a:off x="5619506" y="4835674"/>
            <a:ext cx="1332046" cy="65707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649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Non-Pharmacologic Measures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199" y="1600200"/>
            <a:ext cx="8479747" cy="4983162"/>
          </a:xfrm>
        </p:spPr>
        <p:txBody>
          <a:bodyPr>
            <a:normAutofit fontScale="55000" lnSpcReduction="20000"/>
          </a:bodyPr>
          <a:lstStyle/>
          <a:p>
            <a:r>
              <a:rPr lang="en-US" dirty="0"/>
              <a:t>Pre-exposure prophylaxis </a:t>
            </a:r>
            <a:r>
              <a:rPr lang="en-US" dirty="0">
                <a:sym typeface="Wingdings" panose="05000000000000000000" pitchFamily="2" charset="2"/>
              </a:rPr>
              <a:t> encourage risky behavior vs prevent disease</a:t>
            </a:r>
          </a:p>
          <a:p>
            <a:pPr lvl="1"/>
            <a:r>
              <a:rPr lang="en-US" dirty="0">
                <a:sym typeface="Wingdings" panose="05000000000000000000" pitchFamily="2" charset="2"/>
              </a:rPr>
              <a:t>HPV, Hepatitis A, Hepatitis B Vaccination</a:t>
            </a:r>
          </a:p>
          <a:p>
            <a:pPr lvl="1"/>
            <a:r>
              <a:rPr lang="en-US" dirty="0">
                <a:sym typeface="Wingdings" panose="05000000000000000000" pitchFamily="2" charset="2"/>
              </a:rPr>
              <a:t>Tenofovir (antiretroviral treatment)  ↓transmission of HSV-2 by 51% and HIV by 39%</a:t>
            </a:r>
          </a:p>
          <a:p>
            <a:r>
              <a:rPr lang="en-US" dirty="0">
                <a:sym typeface="Wingdings" panose="05000000000000000000" pitchFamily="2" charset="2"/>
              </a:rPr>
              <a:t>During-exposure prophylaxis</a:t>
            </a:r>
          </a:p>
          <a:p>
            <a:pPr lvl="1"/>
            <a:r>
              <a:rPr lang="en-US" dirty="0"/>
              <a:t>Condoms (= “during-exposure prophylaxis”)</a:t>
            </a:r>
          </a:p>
          <a:p>
            <a:pPr lvl="2"/>
            <a:r>
              <a:rPr lang="en-US" dirty="0"/>
              <a:t>Latex</a:t>
            </a:r>
          </a:p>
          <a:p>
            <a:pPr lvl="3"/>
            <a:r>
              <a:rPr lang="en-US" dirty="0"/>
              <a:t>HIGHLY effective when used consistently and correctly</a:t>
            </a:r>
          </a:p>
          <a:p>
            <a:pPr lvl="3"/>
            <a:r>
              <a:rPr lang="en-US" dirty="0"/>
              <a:t>Breakage rates = 2/100</a:t>
            </a:r>
          </a:p>
          <a:p>
            <a:pPr lvl="2"/>
            <a:r>
              <a:rPr lang="en-US" dirty="0"/>
              <a:t>Polyurethane</a:t>
            </a:r>
          </a:p>
          <a:p>
            <a:pPr lvl="3"/>
            <a:r>
              <a:rPr lang="en-US" dirty="0"/>
              <a:t>Higher breakage/slippage rates</a:t>
            </a:r>
          </a:p>
          <a:p>
            <a:pPr lvl="3"/>
            <a:r>
              <a:rPr lang="en-US" dirty="0"/>
              <a:t>Female formulations available</a:t>
            </a:r>
          </a:p>
          <a:p>
            <a:pPr lvl="3"/>
            <a:r>
              <a:rPr lang="en-US" dirty="0"/>
              <a:t>Little evidence but seems effective against viruses and semen</a:t>
            </a:r>
          </a:p>
          <a:p>
            <a:pPr lvl="2"/>
            <a:r>
              <a:rPr lang="en-US" dirty="0"/>
              <a:t>Membrane (“natural” or “lambskin”)</a:t>
            </a:r>
          </a:p>
          <a:p>
            <a:pPr lvl="3"/>
            <a:r>
              <a:rPr lang="en-US" dirty="0"/>
              <a:t>LARGE pores (1500 nm) </a:t>
            </a:r>
            <a:r>
              <a:rPr lang="en-US" dirty="0">
                <a:sym typeface="Wingdings" panose="05000000000000000000" pitchFamily="2" charset="2"/>
              </a:rPr>
              <a:t> viral STDs can pass through!</a:t>
            </a:r>
          </a:p>
          <a:p>
            <a:r>
              <a:rPr lang="en-US" dirty="0">
                <a:sym typeface="Wingdings" panose="05000000000000000000" pitchFamily="2" charset="2"/>
              </a:rPr>
              <a:t>Lubrication</a:t>
            </a:r>
          </a:p>
          <a:p>
            <a:pPr lvl="1"/>
            <a:r>
              <a:rPr lang="en-US" dirty="0">
                <a:sym typeface="Wingdings" panose="05000000000000000000" pitchFamily="2" charset="2"/>
              </a:rPr>
              <a:t>Microbicidal/spermicidal NOT recommended</a:t>
            </a:r>
          </a:p>
          <a:p>
            <a:pPr lvl="2"/>
            <a:r>
              <a:rPr lang="en-US" dirty="0">
                <a:sym typeface="Wingdings" panose="05000000000000000000" pitchFamily="2" charset="2"/>
              </a:rPr>
              <a:t>NOT as effective, shorter shelf-life, increases bacterial UTI risk</a:t>
            </a:r>
          </a:p>
          <a:p>
            <a:pPr lvl="2"/>
            <a:r>
              <a:rPr lang="en-US" dirty="0">
                <a:sym typeface="Wingdings" panose="05000000000000000000" pitchFamily="2" charset="2"/>
              </a:rPr>
              <a:t>Nonoxynol-9  damages epithelium  ↑HIV/STD transmission risk?!</a:t>
            </a:r>
          </a:p>
          <a:p>
            <a:pPr lvl="1"/>
            <a:r>
              <a:rPr lang="en-US" dirty="0">
                <a:sym typeface="Wingdings" panose="05000000000000000000" pitchFamily="2" charset="2"/>
              </a:rPr>
              <a:t>Oil-based weakens condoms  use only water-based</a:t>
            </a:r>
          </a:p>
          <a:p>
            <a:r>
              <a:rPr lang="en-US" dirty="0">
                <a:sym typeface="Wingdings" panose="05000000000000000000" pitchFamily="2" charset="2"/>
              </a:rPr>
              <a:t>Post-exposure prophylaxis (=genital hygiene)</a:t>
            </a:r>
          </a:p>
          <a:p>
            <a:pPr lvl="1"/>
            <a:r>
              <a:rPr lang="en-US" dirty="0">
                <a:sym typeface="Wingdings" panose="05000000000000000000" pitchFamily="2" charset="2"/>
              </a:rPr>
              <a:t>Vaginal washing/douching  ineffective</a:t>
            </a:r>
          </a:p>
          <a:p>
            <a:pPr lvl="1"/>
            <a:r>
              <a:rPr lang="en-US" dirty="0">
                <a:sym typeface="Wingdings" panose="05000000000000000000" pitchFamily="2" charset="2"/>
              </a:rPr>
              <a:t>Might increase risk for STDs (ex. BV, HIV)</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9080D81-0CCA-4D49-89B1-FD664BD7EAAE}"/>
              </a:ext>
            </a:extLst>
          </p:cNvPr>
          <p:cNvSpPr txBox="1"/>
          <p:nvPr/>
        </p:nvSpPr>
        <p:spPr>
          <a:xfrm>
            <a:off x="0" y="6553200"/>
            <a:ext cx="9144000" cy="276999"/>
          </a:xfrm>
          <a:prstGeom prst="rect">
            <a:avLst/>
          </a:prstGeom>
          <a:noFill/>
        </p:spPr>
        <p:txBody>
          <a:bodyPr wrap="square" rtlCol="0">
            <a:spAutoFit/>
          </a:bodyPr>
          <a:lstStyle/>
          <a:p>
            <a:pPr algn="r"/>
            <a:r>
              <a:rPr lang="en-US" sz="1200" dirty="0">
                <a:latin typeface="Times New Roman" pitchFamily="18" charset="0"/>
                <a:cs typeface="Times New Roman" pitchFamily="18" charset="0"/>
              </a:rPr>
              <a:t>MMWR 2021.</a:t>
            </a:r>
          </a:p>
        </p:txBody>
      </p:sp>
      <p:pic>
        <p:nvPicPr>
          <p:cNvPr id="2050" name="Picture 2" descr="Vaccination Vacation, Part I — [Placeholder]">
            <a:extLst>
              <a:ext uri="{FF2B5EF4-FFF2-40B4-BE49-F238E27FC236}">
                <a16:creationId xmlns:a16="http://schemas.microsoft.com/office/drawing/2014/main" id="{4F5CFF78-A31B-1D99-2AF7-D84429C77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22" r="66429" b="27078"/>
          <a:stretch/>
        </p:blipFill>
        <p:spPr bwMode="auto">
          <a:xfrm>
            <a:off x="6546926" y="2779759"/>
            <a:ext cx="2139874" cy="334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87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normAutofit/>
          </a:bodyPr>
          <a:lstStyle/>
          <a:p>
            <a:r>
              <a:rPr lang="en-US" dirty="0"/>
              <a:t>Highlight Resources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hlinkClick r:id="rId2"/>
              </a:rPr>
              <a:t>MMWR CDC STD Treatment Guidelines</a:t>
            </a:r>
            <a:endParaRPr lang="en-US" dirty="0"/>
          </a:p>
          <a:p>
            <a:endParaRPr lang="en-US" dirty="0"/>
          </a:p>
          <a:p>
            <a:r>
              <a:rPr lang="en-US" dirty="0"/>
              <a:t>Medication Databases</a:t>
            </a:r>
          </a:p>
          <a:p>
            <a:pPr lvl="1"/>
            <a:r>
              <a:rPr lang="en-US" dirty="0"/>
              <a:t>Lexi-Comp, Micromedex</a:t>
            </a:r>
          </a:p>
          <a:p>
            <a:pPr lvl="1"/>
            <a:endParaRPr lang="en-US" dirty="0"/>
          </a:p>
          <a:p>
            <a:r>
              <a:rPr lang="en-US" dirty="0"/>
              <a:t>Therapy </a:t>
            </a:r>
            <a:r>
              <a:rPr lang="en-US" dirty="0" err="1"/>
              <a:t>QuickGuide</a:t>
            </a:r>
            <a:endParaRPr lang="en-US" dirty="0"/>
          </a:p>
          <a:p>
            <a:pPr lvl="1"/>
            <a:r>
              <a:rPr lang="en-US" dirty="0" err="1"/>
              <a:t>UpToDate</a:t>
            </a: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564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F696-5956-584F-E5C1-E1E1973A9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88C04-EEA5-27DA-8C63-098F7DCB4BC3}"/>
              </a:ext>
            </a:extLst>
          </p:cNvPr>
          <p:cNvSpPr>
            <a:spLocks noGrp="1"/>
          </p:cNvSpPr>
          <p:nvPr>
            <p:ph type="ctrTitle"/>
          </p:nvPr>
        </p:nvSpPr>
        <p:spPr>
          <a:xfrm>
            <a:off x="0" y="1138473"/>
            <a:ext cx="9144000" cy="1470025"/>
          </a:xfrm>
        </p:spPr>
        <p:txBody>
          <a:bodyPr>
            <a:normAutofit/>
          </a:bodyPr>
          <a:lstStyle/>
          <a:p>
            <a:r>
              <a:rPr lang="en-US" dirty="0">
                <a:solidFill>
                  <a:schemeClr val="accent6">
                    <a:lumMod val="75000"/>
                  </a:schemeClr>
                </a:solidFill>
              </a:rPr>
              <a:t>Sexually Transmitted Infections</a:t>
            </a:r>
          </a:p>
        </p:txBody>
      </p:sp>
      <p:sp>
        <p:nvSpPr>
          <p:cNvPr id="3" name="Subtitle 2">
            <a:extLst>
              <a:ext uri="{FF2B5EF4-FFF2-40B4-BE49-F238E27FC236}">
                <a16:creationId xmlns:a16="http://schemas.microsoft.com/office/drawing/2014/main" id="{66A93856-E51E-2DFB-D402-2B78A54D0223}"/>
              </a:ext>
            </a:extLst>
          </p:cNvPr>
          <p:cNvSpPr>
            <a:spLocks noGrp="1"/>
          </p:cNvSpPr>
          <p:nvPr>
            <p:ph type="subTitle" idx="1"/>
          </p:nvPr>
        </p:nvSpPr>
        <p:spPr>
          <a:xfrm>
            <a:off x="1371600" y="2624428"/>
            <a:ext cx="6400800" cy="1752600"/>
          </a:xfrm>
        </p:spPr>
        <p:txBody>
          <a:bodyPr/>
          <a:lstStyle/>
          <a:p>
            <a:r>
              <a:rPr lang="en-US" dirty="0"/>
              <a:t>PAS 523</a:t>
            </a:r>
          </a:p>
          <a:p>
            <a:r>
              <a:rPr lang="en-US" dirty="0"/>
              <a:t>July 2025</a:t>
            </a:r>
          </a:p>
          <a:p>
            <a:endParaRPr lang="en-US" dirty="0"/>
          </a:p>
        </p:txBody>
      </p:sp>
      <p:cxnSp>
        <p:nvCxnSpPr>
          <p:cNvPr id="59" name="Straight Connector 58">
            <a:extLst>
              <a:ext uri="{FF2B5EF4-FFF2-40B4-BE49-F238E27FC236}">
                <a16:creationId xmlns:a16="http://schemas.microsoft.com/office/drawing/2014/main" id="{EC6FED3D-683B-6F7B-C4C9-D7C02861D8EB}"/>
              </a:ext>
            </a:extLst>
          </p:cNvPr>
          <p:cNvCxnSpPr/>
          <p:nvPr/>
        </p:nvCxnSpPr>
        <p:spPr>
          <a:xfrm>
            <a:off x="2850600" y="6638357"/>
            <a:ext cx="48910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7E3EE45D-8065-2BC6-0D06-9E5FBC47F07B}"/>
              </a:ext>
            </a:extLst>
          </p:cNvPr>
          <p:cNvCxnSpPr/>
          <p:nvPr/>
        </p:nvCxnSpPr>
        <p:spPr>
          <a:xfrm>
            <a:off x="2987234" y="6501723"/>
            <a:ext cx="4738617"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297ACD58-861C-5A58-3ED5-B062FA23A05A}"/>
              </a:ext>
            </a:extLst>
          </p:cNvPr>
          <p:cNvCxnSpPr/>
          <p:nvPr/>
        </p:nvCxnSpPr>
        <p:spPr>
          <a:xfrm>
            <a:off x="3155400" y="6333557"/>
            <a:ext cx="4586217" cy="128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E60A274-38C7-910D-C6E0-BF2DDC2A5F0F}"/>
              </a:ext>
            </a:extLst>
          </p:cNvPr>
          <p:cNvSpPr txBox="1"/>
          <p:nvPr/>
        </p:nvSpPr>
        <p:spPr>
          <a:xfrm>
            <a:off x="0" y="4271749"/>
            <a:ext cx="9144000" cy="1384995"/>
          </a:xfrm>
          <a:prstGeom prst="rect">
            <a:avLst/>
          </a:prstGeom>
          <a:noFill/>
        </p:spPr>
        <p:txBody>
          <a:bodyPr wrap="square" rtlCol="0">
            <a:spAutoFit/>
          </a:bodyPr>
          <a:lstStyle/>
          <a:p>
            <a:pPr algn="ctr"/>
            <a:r>
              <a:rPr lang="en-US" dirty="0"/>
              <a:t>Robert Wood, PharmD, BCCCP, VHA-CM</a:t>
            </a:r>
          </a:p>
          <a:p>
            <a:pPr algn="ctr"/>
            <a:r>
              <a:rPr lang="en-US" dirty="0"/>
              <a:t>Adjunct Professor, Milligan College, Physician Assistant Studies Program</a:t>
            </a:r>
            <a:br>
              <a:rPr lang="en-US" dirty="0"/>
            </a:br>
            <a:r>
              <a:rPr lang="en-US" dirty="0"/>
              <a:t>Acute Care Clinical Pharmacist Practitioner, James H. </a:t>
            </a:r>
            <a:r>
              <a:rPr lang="en-US" dirty="0" err="1"/>
              <a:t>Quillen</a:t>
            </a:r>
            <a:r>
              <a:rPr lang="en-US" dirty="0"/>
              <a:t> VAMC</a:t>
            </a:r>
            <a:br>
              <a:rPr lang="en-US" dirty="0"/>
            </a:br>
            <a:r>
              <a:rPr lang="en-US" dirty="0">
                <a:solidFill>
                  <a:schemeClr val="accent6">
                    <a:lumMod val="75000"/>
                  </a:schemeClr>
                </a:solidFill>
                <a:hlinkClick r:id="rId3"/>
              </a:rPr>
              <a:t>Robert.Wood5@va.gov</a:t>
            </a:r>
            <a:r>
              <a:rPr lang="en-US" dirty="0">
                <a:solidFill>
                  <a:schemeClr val="accent6">
                    <a:lumMod val="75000"/>
                  </a:schemeClr>
                </a:solidFill>
              </a:rPr>
              <a:t> </a:t>
            </a:r>
            <a:br>
              <a:rPr lang="en-US" dirty="0"/>
            </a:br>
            <a:endParaRPr lang="en-US" sz="1200" dirty="0"/>
          </a:p>
        </p:txBody>
      </p:sp>
      <p:cxnSp>
        <p:nvCxnSpPr>
          <p:cNvPr id="15" name="Straight Connector 14">
            <a:extLst>
              <a:ext uri="{FF2B5EF4-FFF2-40B4-BE49-F238E27FC236}">
                <a16:creationId xmlns:a16="http://schemas.microsoft.com/office/drawing/2014/main" id="{AD946F00-A146-1141-1A41-8BD8B4B6B3A2}"/>
              </a:ext>
            </a:extLst>
          </p:cNvPr>
          <p:cNvCxnSpPr/>
          <p:nvPr/>
        </p:nvCxnSpPr>
        <p:spPr>
          <a:xfrm>
            <a:off x="8715901" y="542263"/>
            <a:ext cx="34681" cy="51142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77DFCE9-F9AB-7A29-52DB-A8EF78645C2B}"/>
              </a:ext>
            </a:extLst>
          </p:cNvPr>
          <p:cNvCxnSpPr/>
          <p:nvPr/>
        </p:nvCxnSpPr>
        <p:spPr>
          <a:xfrm flipH="1">
            <a:off x="8844840" y="457203"/>
            <a:ext cx="1" cy="5326909"/>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FEBE6DA-E986-9869-228B-9945BFFB8399}"/>
              </a:ext>
            </a:extLst>
          </p:cNvPr>
          <p:cNvCxnSpPr/>
          <p:nvPr/>
        </p:nvCxnSpPr>
        <p:spPr>
          <a:xfrm flipH="1">
            <a:off x="8939100" y="361510"/>
            <a:ext cx="12828" cy="5572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26" name="Picture 8" descr="PA Program Patches – Physician Assistant History Society®">
            <a:extLst>
              <a:ext uri="{FF2B5EF4-FFF2-40B4-BE49-F238E27FC236}">
                <a16:creationId xmlns:a16="http://schemas.microsoft.com/office/drawing/2014/main" id="{E49EB640-1DB2-0278-4145-E2B1F9561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647" y="5860705"/>
            <a:ext cx="898323" cy="8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145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Metronidazole inhibits ergosterol synthesis through activity against 14-</a:t>
            </a:r>
            <a:r>
              <a:rPr lang="el-GR" dirty="0"/>
              <a:t>α</a:t>
            </a:r>
            <a:r>
              <a:rPr lang="en-US" dirty="0"/>
              <a:t>-demethylase.</a:t>
            </a:r>
          </a:p>
          <a:p>
            <a:pPr lvl="1"/>
            <a:r>
              <a:rPr lang="en-US" dirty="0"/>
              <a:t>True</a:t>
            </a:r>
          </a:p>
          <a:p>
            <a:pPr lvl="1"/>
            <a:r>
              <a:rPr lang="en-US" dirty="0"/>
              <a:t>False</a:t>
            </a:r>
          </a:p>
          <a:p>
            <a:pPr marL="971550" lvl="1" indent="-514350">
              <a:buFont typeface="+mj-lt"/>
              <a:buAutoNum type="alphaUcPeriod"/>
            </a:pPr>
            <a:endParaRPr lang="en-US" dirty="0"/>
          </a:p>
          <a:p>
            <a:pPr marL="971550" lvl="1" indent="-514350">
              <a:buFont typeface="+mj-lt"/>
              <a:buAutoNum type="alphaUcPeriod"/>
            </a:pP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850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p:txBody>
          <a:bodyPr/>
          <a:lstStyle/>
          <a:p>
            <a:r>
              <a:rPr lang="en-US" dirty="0"/>
              <a:t>Which of the following is the regimen of choice for a patient testing positive for  uncomplicated Gonorrhea?</a:t>
            </a:r>
          </a:p>
          <a:p>
            <a:pPr marL="971550" lvl="1" indent="-514350">
              <a:buFont typeface="+mj-lt"/>
              <a:buAutoNum type="alphaUcPeriod"/>
            </a:pPr>
            <a:r>
              <a:rPr lang="en-US" dirty="0"/>
              <a:t>Ceftriaxone IM x 1 dose</a:t>
            </a:r>
          </a:p>
          <a:p>
            <a:pPr marL="971550" lvl="1" indent="-514350">
              <a:buFont typeface="+mj-lt"/>
              <a:buAutoNum type="alphaUcPeriod"/>
            </a:pPr>
            <a:r>
              <a:rPr lang="en-US" dirty="0"/>
              <a:t>Benzathine PCN G IM x 1 dose</a:t>
            </a:r>
          </a:p>
          <a:p>
            <a:pPr marL="971550" lvl="1" indent="-514350">
              <a:buFont typeface="+mj-lt"/>
              <a:buAutoNum type="alphaUcPeriod"/>
            </a:pPr>
            <a:r>
              <a:rPr lang="en-US" dirty="0"/>
              <a:t>Doxycycline  x 7 days</a:t>
            </a:r>
          </a:p>
          <a:p>
            <a:pPr marL="971550" lvl="1" indent="-514350">
              <a:buFont typeface="+mj-lt"/>
              <a:buAutoNum type="alphaUcPeriod"/>
            </a:pPr>
            <a:r>
              <a:rPr lang="en-US" dirty="0"/>
              <a:t>Azithromycin x 1 dose + Ceftriaxone IM x 1 dose</a:t>
            </a:r>
          </a:p>
          <a:p>
            <a:pPr marL="971550" lvl="1" indent="-514350">
              <a:buFont typeface="+mj-lt"/>
              <a:buAutoNum type="alphaUcPeriod"/>
            </a:pP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130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200" y="1600200"/>
            <a:ext cx="8508380" cy="4826469"/>
          </a:xfrm>
        </p:spPr>
        <p:txBody>
          <a:bodyPr>
            <a:normAutofit fontScale="92500" lnSpcReduction="10000"/>
          </a:bodyPr>
          <a:lstStyle/>
          <a:p>
            <a:r>
              <a:rPr lang="en-US" dirty="0"/>
              <a:t>Select the accurate statement regarding antivirals and their use for STDs.</a:t>
            </a:r>
          </a:p>
          <a:p>
            <a:pPr marL="971550" lvl="1" indent="-514350">
              <a:buFont typeface="+mj-lt"/>
              <a:buAutoNum type="alphaUcPeriod"/>
            </a:pPr>
            <a:r>
              <a:rPr lang="en-US" dirty="0"/>
              <a:t>It is important to not overconsume fluids while taking an antiviral. This will help concentrate the drug to fight the infection better.</a:t>
            </a:r>
          </a:p>
          <a:p>
            <a:pPr marL="971550" lvl="1" indent="-514350">
              <a:buFont typeface="+mj-lt"/>
              <a:buAutoNum type="alphaUcPeriod"/>
            </a:pPr>
            <a:r>
              <a:rPr lang="en-US" dirty="0"/>
              <a:t>Valacyclovir is the drug of choice for acyclovir resistant infections given their significant structural differences.</a:t>
            </a:r>
          </a:p>
          <a:p>
            <a:pPr marL="971550" lvl="1" indent="-514350">
              <a:buFont typeface="+mj-lt"/>
              <a:buAutoNum type="alphaUcPeriod"/>
            </a:pPr>
            <a:r>
              <a:rPr lang="en-US" dirty="0"/>
              <a:t>Acyclovir can cause CNS side effects such as confusion, mood changes, hallucinations, and seizures.</a:t>
            </a:r>
          </a:p>
          <a:p>
            <a:pPr marL="971550" lvl="1" indent="-514350">
              <a:buFont typeface="+mj-lt"/>
              <a:buAutoNum type="alphaUcPeriod"/>
            </a:pPr>
            <a:r>
              <a:rPr lang="en-US" dirty="0"/>
              <a:t>Famciclovir triphosphate gets incorporated into HPV DNA and causes DNA chain termination.</a:t>
            </a:r>
          </a:p>
          <a:p>
            <a:pPr marL="971550" lvl="1" indent="-514350">
              <a:buFont typeface="+mj-lt"/>
              <a:buAutoNum type="alphaUcPeriod"/>
            </a:pPr>
            <a:endParaRPr lang="en-US" dirty="0"/>
          </a:p>
          <a:p>
            <a:pPr marL="971550" lvl="1" indent="-514350">
              <a:buFont typeface="+mj-lt"/>
              <a:buAutoNum type="alphaUcPeriod"/>
            </a:pPr>
            <a:endParaRPr lang="en-US" dirty="0"/>
          </a:p>
          <a:p>
            <a:pPr marL="971550" lvl="1" indent="-514350">
              <a:buFont typeface="+mj-lt"/>
              <a:buAutoNum type="alphaUcPeriod"/>
            </a:pPr>
            <a:endParaRPr lang="en-US" dirty="0"/>
          </a:p>
          <a:p>
            <a:pPr marL="971550" lvl="1" indent="-514350">
              <a:buFont typeface="+mj-lt"/>
              <a:buAutoNum type="alphaUcPeriod"/>
            </a:pP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049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DFE9-22FF-658C-84ED-D054ECE64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A14A6-6CF8-3907-0E15-EB745117EB83}"/>
              </a:ext>
            </a:extLst>
          </p:cNvPr>
          <p:cNvSpPr>
            <a:spLocks noGrp="1"/>
          </p:cNvSpPr>
          <p:nvPr>
            <p:ph type="title"/>
          </p:nvPr>
        </p:nvSpPr>
        <p:spPr>
          <a:xfrm>
            <a:off x="545690" y="262888"/>
            <a:ext cx="8229600" cy="1143000"/>
          </a:xfrm>
        </p:spPr>
        <p:txBody>
          <a:bodyPr/>
          <a:lstStyle/>
          <a:p>
            <a:r>
              <a:rPr lang="en-US" dirty="0"/>
              <a:t>Chlamydia</a:t>
            </a:r>
          </a:p>
        </p:txBody>
      </p:sp>
      <p:sp>
        <p:nvSpPr>
          <p:cNvPr id="3" name="Content Placeholder 2">
            <a:extLst>
              <a:ext uri="{FF2B5EF4-FFF2-40B4-BE49-F238E27FC236}">
                <a16:creationId xmlns:a16="http://schemas.microsoft.com/office/drawing/2014/main" id="{631A90E8-DBC9-3BA2-602B-84FCE6D25841}"/>
              </a:ext>
            </a:extLst>
          </p:cNvPr>
          <p:cNvSpPr>
            <a:spLocks noGrp="1"/>
          </p:cNvSpPr>
          <p:nvPr>
            <p:ph idx="1"/>
          </p:nvPr>
        </p:nvSpPr>
        <p:spPr>
          <a:xfrm>
            <a:off x="545690" y="1586191"/>
            <a:ext cx="8229600" cy="4970890"/>
          </a:xfrm>
        </p:spPr>
        <p:txBody>
          <a:bodyPr>
            <a:normAutofit fontScale="85000" lnSpcReduction="20000"/>
          </a:bodyPr>
          <a:lstStyle/>
          <a:p>
            <a:r>
              <a:rPr lang="en-US" i="1" dirty="0"/>
              <a:t>Chlamydia trachomatis</a:t>
            </a:r>
          </a:p>
          <a:p>
            <a:pPr lvl="1"/>
            <a:r>
              <a:rPr lang="en-US" dirty="0"/>
              <a:t>Treat patient + partners w/i past 60 days</a:t>
            </a:r>
          </a:p>
          <a:p>
            <a:pPr lvl="1"/>
            <a:endParaRPr lang="en-US" i="1" dirty="0"/>
          </a:p>
          <a:p>
            <a:pPr lvl="1"/>
            <a:r>
              <a:rPr lang="en-US" dirty="0"/>
              <a:t>1</a:t>
            </a:r>
            <a:r>
              <a:rPr lang="en-US" baseline="30000" dirty="0"/>
              <a:t>st</a:t>
            </a:r>
            <a:r>
              <a:rPr lang="en-US" dirty="0"/>
              <a:t> Line Regimen</a:t>
            </a:r>
          </a:p>
          <a:p>
            <a:pPr lvl="2"/>
            <a:r>
              <a:rPr lang="en-US" dirty="0"/>
              <a:t>Doxycycline 100mg PO BID </a:t>
            </a:r>
            <a:r>
              <a:rPr lang="en-US" b="1" dirty="0"/>
              <a:t>x 7 days</a:t>
            </a:r>
          </a:p>
          <a:p>
            <a:pPr lvl="2"/>
            <a:endParaRPr lang="en-US" dirty="0"/>
          </a:p>
          <a:p>
            <a:pPr lvl="1"/>
            <a:r>
              <a:rPr lang="en-US" dirty="0"/>
              <a:t>Alternative Regimens</a:t>
            </a:r>
          </a:p>
          <a:p>
            <a:pPr lvl="2"/>
            <a:r>
              <a:rPr lang="en-US" dirty="0"/>
              <a:t>Azithromycin 1000mg PO x 1 dose</a:t>
            </a:r>
          </a:p>
          <a:p>
            <a:pPr lvl="3"/>
            <a:r>
              <a:rPr lang="en-US" dirty="0"/>
              <a:t>Less efficacy, particularly in extra-genital </a:t>
            </a:r>
            <a:br>
              <a:rPr lang="en-US" dirty="0"/>
            </a:br>
            <a:r>
              <a:rPr lang="en-US" dirty="0"/>
              <a:t>involvement</a:t>
            </a:r>
          </a:p>
          <a:p>
            <a:pPr lvl="4"/>
            <a:r>
              <a:rPr lang="en-US" dirty="0"/>
              <a:t>Use “might require” post-treatment </a:t>
            </a:r>
            <a:br>
              <a:rPr lang="en-US" dirty="0"/>
            </a:br>
            <a:r>
              <a:rPr lang="en-US" dirty="0"/>
              <a:t>evaluation/testing</a:t>
            </a:r>
          </a:p>
          <a:p>
            <a:pPr lvl="3"/>
            <a:r>
              <a:rPr lang="en-US" dirty="0"/>
              <a:t>Preferred for pregnant patients</a:t>
            </a:r>
          </a:p>
          <a:p>
            <a:pPr lvl="3"/>
            <a:endParaRPr lang="en-US" dirty="0"/>
          </a:p>
          <a:p>
            <a:pPr lvl="2"/>
            <a:r>
              <a:rPr lang="en-US" dirty="0"/>
              <a:t>Levofloxacin 500mg PO </a:t>
            </a:r>
            <a:r>
              <a:rPr lang="en-US" b="1" dirty="0"/>
              <a:t>x 7 days</a:t>
            </a:r>
          </a:p>
          <a:p>
            <a:pPr lvl="1"/>
            <a:endParaRPr lang="en-US" dirty="0"/>
          </a:p>
        </p:txBody>
      </p:sp>
      <p:cxnSp>
        <p:nvCxnSpPr>
          <p:cNvPr id="4" name="Straight Connector 3">
            <a:extLst>
              <a:ext uri="{FF2B5EF4-FFF2-40B4-BE49-F238E27FC236}">
                <a16:creationId xmlns:a16="http://schemas.microsoft.com/office/drawing/2014/main" id="{7045DF96-EDD6-BFCE-C70B-93A15FE3456D}"/>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53C1432-843E-5C9C-8730-91588B55E52C}"/>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DB64472-D5F4-D2A8-F7CE-B10A15C0DCE2}"/>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59058FF1-8B8F-4B85-B9C9-858A0025BBAF}"/>
              </a:ext>
            </a:extLst>
          </p:cNvPr>
          <p:cNvSpPr txBox="1">
            <a:spLocks/>
          </p:cNvSpPr>
          <p:nvPr/>
        </p:nvSpPr>
        <p:spPr>
          <a:xfrm>
            <a:off x="457200" y="40596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5124" name="Picture 4" descr="“AEW locker room is SAD and EMBARRASSED over CM Punk situation ...">
            <a:extLst>
              <a:ext uri="{FF2B5EF4-FFF2-40B4-BE49-F238E27FC236}">
                <a16:creationId xmlns:a16="http://schemas.microsoft.com/office/drawing/2014/main" id="{878FBEF6-9918-3256-4826-94F043EF6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590" y="3030330"/>
            <a:ext cx="3200440" cy="223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06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p:txBody>
          <a:bodyPr/>
          <a:lstStyle/>
          <a:p>
            <a:r>
              <a:rPr lang="en-US" dirty="0"/>
              <a:t>Test Yourself</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57200" y="1600200"/>
            <a:ext cx="8229600" cy="4979020"/>
          </a:xfrm>
        </p:spPr>
        <p:txBody>
          <a:bodyPr>
            <a:normAutofit fontScale="77500" lnSpcReduction="20000"/>
          </a:bodyPr>
          <a:lstStyle/>
          <a:p>
            <a:r>
              <a:rPr lang="en-US" dirty="0"/>
              <a:t>SL is a 22 YOF who complains of vaginal irritation. She attests to newly using a lubricant with microbicide during intercourse. She has no discharge or lesions but did have a small patch of eruptions around her labia. Serology is positive for HSV by PCR, all other tests are negative. She has not been vaccinated “since she had her shots as a kid.” Select any/all accurate recommendations for SL. </a:t>
            </a:r>
          </a:p>
          <a:p>
            <a:pPr marL="971550" lvl="1" indent="-514350">
              <a:buFont typeface="+mj-lt"/>
              <a:buAutoNum type="alphaUcPeriod"/>
            </a:pPr>
            <a:r>
              <a:rPr lang="en-US" dirty="0"/>
              <a:t>Prescribe acyclovir x 7 days. Instruct her to call you if eruptions not cleared in 6 days. </a:t>
            </a:r>
          </a:p>
          <a:p>
            <a:pPr marL="971550" lvl="1" indent="-514350">
              <a:buFont typeface="+mj-lt"/>
              <a:buAutoNum type="alphaUcPeriod"/>
            </a:pPr>
            <a:r>
              <a:rPr lang="en-US" dirty="0"/>
              <a:t>Prescribe acyclovir x 7 days for her and any partners in the past 60 days. </a:t>
            </a:r>
          </a:p>
          <a:p>
            <a:pPr marL="971550" lvl="1" indent="-514350">
              <a:buFont typeface="+mj-lt"/>
              <a:buAutoNum type="alphaUcPeriod"/>
            </a:pPr>
            <a:r>
              <a:rPr lang="en-US" dirty="0"/>
              <a:t>Counsel her to avoid using spermicidal products or water-based lubricants.</a:t>
            </a:r>
          </a:p>
          <a:p>
            <a:pPr marL="971550" lvl="1" indent="-514350">
              <a:buFont typeface="+mj-lt"/>
              <a:buAutoNum type="alphaUcPeriod"/>
            </a:pPr>
            <a:r>
              <a:rPr lang="en-US" dirty="0"/>
              <a:t>Recommend vaccination today with bivalent </a:t>
            </a:r>
            <a:r>
              <a:rPr lang="en-US" dirty="0" err="1"/>
              <a:t>Cervarix</a:t>
            </a:r>
            <a:r>
              <a:rPr lang="en-US" dirty="0"/>
              <a:t>®.</a:t>
            </a:r>
          </a:p>
          <a:p>
            <a:pPr lvl="1"/>
            <a:endParaRPr lang="en-US" dirty="0"/>
          </a:p>
          <a:p>
            <a:pPr lvl="1"/>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44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063E7531-351E-451D-834E-428BF746E4B9}"/>
              </a:ext>
            </a:extLst>
          </p:cNvPr>
          <p:cNvSpPr txBox="1">
            <a:spLocks/>
          </p:cNvSpPr>
          <p:nvPr/>
        </p:nvSpPr>
        <p:spPr>
          <a:xfrm>
            <a:off x="707347" y="17666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Gonorrhea</a:t>
            </a:r>
          </a:p>
        </p:txBody>
      </p:sp>
      <p:sp>
        <p:nvSpPr>
          <p:cNvPr id="12" name="Content Placeholder 2">
            <a:extLst>
              <a:ext uri="{FF2B5EF4-FFF2-40B4-BE49-F238E27FC236}">
                <a16:creationId xmlns:a16="http://schemas.microsoft.com/office/drawing/2014/main" id="{9AF0B3C5-CE1E-420B-8B47-5DFB6F09BFD4}"/>
              </a:ext>
            </a:extLst>
          </p:cNvPr>
          <p:cNvSpPr txBox="1">
            <a:spLocks/>
          </p:cNvSpPr>
          <p:nvPr/>
        </p:nvSpPr>
        <p:spPr>
          <a:xfrm>
            <a:off x="557525" y="1600200"/>
            <a:ext cx="8229600" cy="452596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a:t>Neisseria gonorrhoeae</a:t>
            </a:r>
          </a:p>
          <a:p>
            <a:pPr lvl="1"/>
            <a:r>
              <a:rPr lang="en-US" dirty="0"/>
              <a:t>Treat patient + partners w/i past 60 days</a:t>
            </a:r>
          </a:p>
          <a:p>
            <a:pPr lvl="1"/>
            <a:endParaRPr lang="en-US" dirty="0"/>
          </a:p>
          <a:p>
            <a:pPr lvl="1"/>
            <a:r>
              <a:rPr lang="en-US" dirty="0"/>
              <a:t>1</a:t>
            </a:r>
            <a:r>
              <a:rPr lang="en-US" baseline="30000" dirty="0"/>
              <a:t>st</a:t>
            </a:r>
            <a:r>
              <a:rPr lang="en-US" dirty="0"/>
              <a:t> Line Regimen</a:t>
            </a:r>
          </a:p>
          <a:p>
            <a:pPr lvl="2"/>
            <a:r>
              <a:rPr lang="en-US" dirty="0"/>
              <a:t>Ceftriaxone </a:t>
            </a:r>
            <a:r>
              <a:rPr lang="en-US" b="1" dirty="0"/>
              <a:t>500</a:t>
            </a:r>
            <a:r>
              <a:rPr lang="en-US" dirty="0"/>
              <a:t>mg IM x 1 dose </a:t>
            </a:r>
          </a:p>
          <a:p>
            <a:pPr lvl="3"/>
            <a:r>
              <a:rPr lang="en-US" dirty="0"/>
              <a:t>Coinfection w/ Chlamydia common</a:t>
            </a:r>
          </a:p>
          <a:p>
            <a:pPr lvl="4"/>
            <a:r>
              <a:rPr lang="en-US" dirty="0"/>
              <a:t>Co-treatment only if coinfection not excluded</a:t>
            </a:r>
          </a:p>
          <a:p>
            <a:pPr lvl="1"/>
            <a:endParaRPr lang="en-US" dirty="0"/>
          </a:p>
          <a:p>
            <a:pPr lvl="1"/>
            <a:r>
              <a:rPr lang="en-US" dirty="0"/>
              <a:t>Alternative Regimens</a:t>
            </a:r>
          </a:p>
          <a:p>
            <a:pPr lvl="2"/>
            <a:r>
              <a:rPr lang="en-US" dirty="0"/>
              <a:t>Azithromycin 2000mg PO x 1 dose </a:t>
            </a:r>
            <a:br>
              <a:rPr lang="en-US" dirty="0"/>
            </a:br>
            <a:r>
              <a:rPr lang="en-US" dirty="0"/>
              <a:t>+ Gentamicin 240mg IM x 1 dose</a:t>
            </a:r>
          </a:p>
          <a:p>
            <a:pPr lvl="2"/>
            <a:endParaRPr lang="en-US" dirty="0"/>
          </a:p>
          <a:p>
            <a:pPr lvl="2"/>
            <a:r>
              <a:rPr lang="en-US" dirty="0"/>
              <a:t>ORAL cephalosporins (Cefixime 800mg PO x 1 dose)</a:t>
            </a:r>
          </a:p>
          <a:p>
            <a:pPr lvl="3"/>
            <a:r>
              <a:rPr lang="en-US" dirty="0"/>
              <a:t>Less efficacy and pharmacokinetic concerns --&gt; “3</a:t>
            </a:r>
            <a:r>
              <a:rPr lang="en-US" baseline="30000" dirty="0"/>
              <a:t>rd</a:t>
            </a:r>
            <a:r>
              <a:rPr lang="en-US" dirty="0"/>
              <a:t>…Last Line”</a:t>
            </a:r>
          </a:p>
          <a:p>
            <a:pPr lvl="2"/>
            <a:endParaRPr lang="en-US" dirty="0"/>
          </a:p>
        </p:txBody>
      </p:sp>
      <p:pic>
        <p:nvPicPr>
          <p:cNvPr id="13" name="Picture 2" descr="Ceftriaxone - FDA prescribing information, side effects and uses">
            <a:extLst>
              <a:ext uri="{FF2B5EF4-FFF2-40B4-BE49-F238E27FC236}">
                <a16:creationId xmlns:a16="http://schemas.microsoft.com/office/drawing/2014/main" id="{31625DB0-CF05-4BF5-9B73-C46F44F24C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529" b="23386"/>
          <a:stretch/>
        </p:blipFill>
        <p:spPr bwMode="auto">
          <a:xfrm>
            <a:off x="7209152" y="2016945"/>
            <a:ext cx="1488989" cy="12167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figure shows the percentage of Neisseria gonorrhoeae isolates (n = 32,794) with elevated cefixime MICs (≥0.25 μg/mL) and ceftriaxone MICs (≥0.125 μg/mL) in the United States during 2006-August 2011, according to the Gonococcal Isolate Surveillance Project. The percentage of isolates with elevated cefixime MICs (MICs ≥0.25 μg/mL) increased from 0.1% in 2006 to 1.5% during January-August 2011.">
            <a:extLst>
              <a:ext uri="{FF2B5EF4-FFF2-40B4-BE49-F238E27FC236}">
                <a16:creationId xmlns:a16="http://schemas.microsoft.com/office/drawing/2014/main" id="{D828D7F9-559E-8F96-AF24-5A1163009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89" y="3778591"/>
            <a:ext cx="2190917" cy="168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9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2664372" y="342581"/>
            <a:ext cx="8229600" cy="1143000"/>
          </a:xfrm>
        </p:spPr>
        <p:txBody>
          <a:bodyPr/>
          <a:lstStyle/>
          <a:p>
            <a:r>
              <a:rPr lang="en-US" dirty="0"/>
              <a:t>Syphilis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400653" y="1774879"/>
            <a:ext cx="8479741" cy="4525963"/>
          </a:xfrm>
        </p:spPr>
        <p:txBody>
          <a:bodyPr>
            <a:normAutofit lnSpcReduction="10000"/>
          </a:bodyPr>
          <a:lstStyle/>
          <a:p>
            <a:r>
              <a:rPr lang="en-US" i="1" dirty="0"/>
              <a:t>Treponema pallidum</a:t>
            </a:r>
          </a:p>
          <a:p>
            <a:pPr lvl="1"/>
            <a:r>
              <a:rPr lang="en-US" dirty="0"/>
              <a:t>Treat patient + partners w/i past </a:t>
            </a:r>
            <a:r>
              <a:rPr lang="en-US" b="1" dirty="0"/>
              <a:t>90 days</a:t>
            </a:r>
          </a:p>
          <a:p>
            <a:pPr lvl="1"/>
            <a:endParaRPr lang="en-US" dirty="0"/>
          </a:p>
          <a:p>
            <a:pPr lvl="1"/>
            <a:r>
              <a:rPr lang="en-US" dirty="0"/>
              <a:t>1</a:t>
            </a:r>
            <a:r>
              <a:rPr lang="en-US" baseline="30000" dirty="0"/>
              <a:t>st</a:t>
            </a:r>
            <a:r>
              <a:rPr lang="en-US" dirty="0"/>
              <a:t> Line Regimens</a:t>
            </a:r>
          </a:p>
          <a:p>
            <a:pPr lvl="2"/>
            <a:r>
              <a:rPr lang="en-US" dirty="0"/>
              <a:t>Primary/Secondary/Early Latent</a:t>
            </a:r>
          </a:p>
          <a:p>
            <a:pPr lvl="3"/>
            <a:r>
              <a:rPr lang="en-US" dirty="0">
                <a:solidFill>
                  <a:srgbClr val="C00000"/>
                </a:solidFill>
              </a:rPr>
              <a:t>Benzathine</a:t>
            </a:r>
            <a:r>
              <a:rPr lang="en-US" dirty="0"/>
              <a:t> PCN G IM x 1 dose</a:t>
            </a:r>
          </a:p>
          <a:p>
            <a:pPr lvl="2"/>
            <a:r>
              <a:rPr lang="en-US" dirty="0"/>
              <a:t>Tertiary/Late Latent</a:t>
            </a:r>
          </a:p>
          <a:p>
            <a:pPr lvl="3"/>
            <a:r>
              <a:rPr lang="en-US" dirty="0">
                <a:solidFill>
                  <a:srgbClr val="C00000"/>
                </a:solidFill>
              </a:rPr>
              <a:t>Benzathine</a:t>
            </a:r>
            <a:r>
              <a:rPr lang="en-US" dirty="0"/>
              <a:t> PCN G IM </a:t>
            </a:r>
            <a:r>
              <a:rPr lang="en-US" b="1" dirty="0"/>
              <a:t>weekly x 3 doses</a:t>
            </a:r>
          </a:p>
          <a:p>
            <a:pPr lvl="2"/>
            <a:r>
              <a:rPr lang="en-US" dirty="0"/>
              <a:t>Neuro/ocular/</a:t>
            </a:r>
            <a:r>
              <a:rPr lang="en-US" dirty="0" err="1"/>
              <a:t>otosyphilis</a:t>
            </a:r>
            <a:endParaRPr lang="en-US" dirty="0"/>
          </a:p>
          <a:p>
            <a:pPr lvl="3"/>
            <a:r>
              <a:rPr lang="en-US" dirty="0">
                <a:solidFill>
                  <a:schemeClr val="accent1"/>
                </a:solidFill>
              </a:rPr>
              <a:t>Aqueous crystalline </a:t>
            </a:r>
            <a:r>
              <a:rPr lang="en-US" dirty="0"/>
              <a:t>PCN G </a:t>
            </a:r>
            <a:r>
              <a:rPr lang="en-US" b="1" dirty="0"/>
              <a:t>IV</a:t>
            </a:r>
            <a:br>
              <a:rPr lang="en-US" dirty="0"/>
            </a:br>
            <a:r>
              <a:rPr lang="en-US" dirty="0"/>
              <a:t> q4hours or </a:t>
            </a:r>
            <a:r>
              <a:rPr lang="en-US" b="1" dirty="0"/>
              <a:t>CIVI</a:t>
            </a:r>
            <a:r>
              <a:rPr lang="en-US" dirty="0"/>
              <a:t> </a:t>
            </a:r>
            <a:r>
              <a:rPr lang="en-US" b="1" dirty="0"/>
              <a:t>x 10-14 days</a:t>
            </a:r>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1">
            <a:extLst>
              <a:ext uri="{FF2B5EF4-FFF2-40B4-BE49-F238E27FC236}">
                <a16:creationId xmlns:a16="http://schemas.microsoft.com/office/drawing/2014/main" id="{CEFF277E-748A-4FC2-B086-AD245DA774E7}"/>
              </a:ext>
            </a:extLst>
          </p:cNvPr>
          <p:cNvPicPr>
            <a:picLocks noChangeAspect="1" noChangeArrowheads="1"/>
          </p:cNvPicPr>
          <p:nvPr/>
        </p:nvPicPr>
        <p:blipFill>
          <a:blip r:embed="rId2" cstate="print"/>
          <a:srcRect/>
          <a:stretch>
            <a:fillRect/>
          </a:stretch>
        </p:blipFill>
        <p:spPr bwMode="auto">
          <a:xfrm>
            <a:off x="6168944" y="770183"/>
            <a:ext cx="2819005" cy="630210"/>
          </a:xfrm>
          <a:prstGeom prst="rect">
            <a:avLst/>
          </a:prstGeom>
          <a:noFill/>
          <a:ln w="9525">
            <a:noFill/>
            <a:miter lim="800000"/>
            <a:headEnd/>
            <a:tailEnd/>
          </a:ln>
        </p:spPr>
      </p:pic>
      <p:pic>
        <p:nvPicPr>
          <p:cNvPr id="8" name="Picture 2">
            <a:extLst>
              <a:ext uri="{FF2B5EF4-FFF2-40B4-BE49-F238E27FC236}">
                <a16:creationId xmlns:a16="http://schemas.microsoft.com/office/drawing/2014/main" id="{AB7A93CD-FADF-4CA6-912D-278B0ABBF748}"/>
              </a:ext>
            </a:extLst>
          </p:cNvPr>
          <p:cNvPicPr>
            <a:picLocks noChangeAspect="1" noChangeArrowheads="1"/>
          </p:cNvPicPr>
          <p:nvPr/>
        </p:nvPicPr>
        <p:blipFill>
          <a:blip r:embed="rId3" cstate="print"/>
          <a:srcRect/>
          <a:stretch>
            <a:fillRect/>
          </a:stretch>
        </p:blipFill>
        <p:spPr bwMode="auto">
          <a:xfrm>
            <a:off x="6168944" y="1496501"/>
            <a:ext cx="2951788" cy="607191"/>
          </a:xfrm>
          <a:prstGeom prst="rect">
            <a:avLst/>
          </a:prstGeom>
          <a:noFill/>
          <a:ln w="9525">
            <a:noFill/>
            <a:miter lim="800000"/>
            <a:headEnd/>
            <a:tailEnd/>
          </a:ln>
        </p:spPr>
      </p:pic>
      <p:sp>
        <p:nvSpPr>
          <p:cNvPr id="9" name="&quot;Not Allowed&quot; Symbol 8">
            <a:extLst>
              <a:ext uri="{FF2B5EF4-FFF2-40B4-BE49-F238E27FC236}">
                <a16:creationId xmlns:a16="http://schemas.microsoft.com/office/drawing/2014/main" id="{59CF5D82-6D6C-44EC-83AB-51D6E365C7B2}"/>
              </a:ext>
            </a:extLst>
          </p:cNvPr>
          <p:cNvSpPr/>
          <p:nvPr/>
        </p:nvSpPr>
        <p:spPr>
          <a:xfrm>
            <a:off x="7755769" y="1441134"/>
            <a:ext cx="1282262" cy="695901"/>
          </a:xfrm>
          <a:prstGeom prst="noSmoking">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3074" name="Picture 2" descr="Benzathine - an overview | ScienceDirect Topics">
            <a:extLst>
              <a:ext uri="{FF2B5EF4-FFF2-40B4-BE49-F238E27FC236}">
                <a16:creationId xmlns:a16="http://schemas.microsoft.com/office/drawing/2014/main" id="{66371A04-C4AE-4552-9761-1F73ED8893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4" t="53781" r="44536"/>
          <a:stretch/>
        </p:blipFill>
        <p:spPr bwMode="auto">
          <a:xfrm>
            <a:off x="6222879" y="4754309"/>
            <a:ext cx="2925653" cy="2057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enzathine - an overview | ScienceDirect Topics">
            <a:extLst>
              <a:ext uri="{FF2B5EF4-FFF2-40B4-BE49-F238E27FC236}">
                <a16:creationId xmlns:a16="http://schemas.microsoft.com/office/drawing/2014/main" id="{4F111500-6099-4A09-B7EE-636A0646EF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62" t="4569" r="1322" b="62986"/>
          <a:stretch/>
        </p:blipFill>
        <p:spPr bwMode="auto">
          <a:xfrm>
            <a:off x="6449833" y="2889653"/>
            <a:ext cx="2468676" cy="160083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B81BA72-567D-9444-6944-4D3F548C154C}"/>
              </a:ext>
            </a:extLst>
          </p:cNvPr>
          <p:cNvCxnSpPr>
            <a:cxnSpLocks/>
          </p:cNvCxnSpPr>
          <p:nvPr/>
        </p:nvCxnSpPr>
        <p:spPr>
          <a:xfrm>
            <a:off x="4386943" y="5137682"/>
            <a:ext cx="16493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7EE5E3C4-02FE-4F82-B8BF-55BB7556EC59}"/>
              </a:ext>
            </a:extLst>
          </p:cNvPr>
          <p:cNvCxnSpPr>
            <a:cxnSpLocks/>
          </p:cNvCxnSpPr>
          <p:nvPr/>
        </p:nvCxnSpPr>
        <p:spPr>
          <a:xfrm>
            <a:off x="3766457" y="6147561"/>
            <a:ext cx="130103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8945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DC59BEB6-A1D7-4D9C-2D8C-93D1EC000891}"/>
              </a:ext>
            </a:extLst>
          </p:cNvPr>
          <p:cNvGrpSpPr/>
          <p:nvPr/>
        </p:nvGrpSpPr>
        <p:grpSpPr>
          <a:xfrm>
            <a:off x="4313877" y="1172745"/>
            <a:ext cx="4671655" cy="2538159"/>
            <a:chOff x="4366375" y="3890809"/>
            <a:chExt cx="4671655" cy="2538159"/>
          </a:xfrm>
        </p:grpSpPr>
        <p:pic>
          <p:nvPicPr>
            <p:cNvPr id="8" name="Picture 8" descr="Cephalosporin: Mechanism of Action - YouTube">
              <a:extLst>
                <a:ext uri="{FF2B5EF4-FFF2-40B4-BE49-F238E27FC236}">
                  <a16:creationId xmlns:a16="http://schemas.microsoft.com/office/drawing/2014/main" id="{E62B402B-4C21-4CF6-AC28-5F667E5A0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3"/>
            <a:stretch/>
          </p:blipFill>
          <p:spPr bwMode="auto">
            <a:xfrm>
              <a:off x="4366375" y="4067188"/>
              <a:ext cx="4671655" cy="23617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2A832D-34F5-4AAF-80C3-9BC17DDE73B8}"/>
                </a:ext>
              </a:extLst>
            </p:cNvPr>
            <p:cNvSpPr/>
            <p:nvPr/>
          </p:nvSpPr>
          <p:spPr>
            <a:xfrm>
              <a:off x="5310607" y="4934164"/>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9E59B77-A923-41EB-BA01-A52E97136BA7}"/>
                </a:ext>
              </a:extLst>
            </p:cNvPr>
            <p:cNvSpPr/>
            <p:nvPr/>
          </p:nvSpPr>
          <p:spPr>
            <a:xfrm>
              <a:off x="5310607" y="5304923"/>
              <a:ext cx="1742149"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503983-97F5-437F-9ED4-8756C265B374}"/>
                </a:ext>
              </a:extLst>
            </p:cNvPr>
            <p:cNvSpPr txBox="1"/>
            <p:nvPr/>
          </p:nvSpPr>
          <p:spPr>
            <a:xfrm>
              <a:off x="5633108" y="5268191"/>
              <a:ext cx="1359250" cy="309048"/>
            </a:xfrm>
            <a:prstGeom prst="rect">
              <a:avLst/>
            </a:prstGeom>
            <a:noFill/>
          </p:spPr>
          <p:txBody>
            <a:bodyPr wrap="square" rtlCol="0">
              <a:spAutoFit/>
            </a:bodyPr>
            <a:lstStyle/>
            <a:p>
              <a:r>
                <a:rPr lang="el-GR" dirty="0"/>
                <a:t>β</a:t>
              </a:r>
              <a:r>
                <a:rPr lang="en-US" dirty="0"/>
                <a:t>-lactams</a:t>
              </a:r>
            </a:p>
          </p:txBody>
        </p:sp>
        <p:sp>
          <p:nvSpPr>
            <p:cNvPr id="14" name="TextBox 13">
              <a:extLst>
                <a:ext uri="{FF2B5EF4-FFF2-40B4-BE49-F238E27FC236}">
                  <a16:creationId xmlns:a16="http://schemas.microsoft.com/office/drawing/2014/main" id="{74C0F8A8-306D-448E-B0D1-34EDE75451F8}"/>
                </a:ext>
              </a:extLst>
            </p:cNvPr>
            <p:cNvSpPr txBox="1"/>
            <p:nvPr/>
          </p:nvSpPr>
          <p:spPr>
            <a:xfrm>
              <a:off x="5753981" y="3890809"/>
              <a:ext cx="2020219" cy="309048"/>
            </a:xfrm>
            <a:prstGeom prst="rect">
              <a:avLst/>
            </a:prstGeom>
            <a:noFill/>
          </p:spPr>
          <p:txBody>
            <a:bodyPr wrap="square" rtlCol="0">
              <a:spAutoFit/>
            </a:bodyPr>
            <a:lstStyle/>
            <a:p>
              <a:r>
                <a:rPr lang="en-US" dirty="0"/>
                <a:t>Gram + Organism</a:t>
              </a:r>
            </a:p>
          </p:txBody>
        </p:sp>
      </p:grpSp>
      <p:grpSp>
        <p:nvGrpSpPr>
          <p:cNvPr id="26" name="Group 25">
            <a:extLst>
              <a:ext uri="{FF2B5EF4-FFF2-40B4-BE49-F238E27FC236}">
                <a16:creationId xmlns:a16="http://schemas.microsoft.com/office/drawing/2014/main" id="{0B556917-E519-7B5F-21FF-9E04286B9C3C}"/>
              </a:ext>
            </a:extLst>
          </p:cNvPr>
          <p:cNvGrpSpPr/>
          <p:nvPr/>
        </p:nvGrpSpPr>
        <p:grpSpPr>
          <a:xfrm>
            <a:off x="4313877" y="3764816"/>
            <a:ext cx="4671656" cy="2699335"/>
            <a:chOff x="4366374" y="1074658"/>
            <a:chExt cx="4671656" cy="2699335"/>
          </a:xfrm>
        </p:grpSpPr>
        <p:pic>
          <p:nvPicPr>
            <p:cNvPr id="7" name="Picture 6">
              <a:extLst>
                <a:ext uri="{FF2B5EF4-FFF2-40B4-BE49-F238E27FC236}">
                  <a16:creationId xmlns:a16="http://schemas.microsoft.com/office/drawing/2014/main" id="{237F5520-AF0F-4FB9-A81B-72CCD4855947}"/>
                </a:ext>
              </a:extLst>
            </p:cNvPr>
            <p:cNvPicPr>
              <a:picLocks noChangeAspect="1"/>
            </p:cNvPicPr>
            <p:nvPr/>
          </p:nvPicPr>
          <p:blipFill rotWithShape="1">
            <a:blip r:embed="rId3"/>
            <a:srcRect l="38092" t="25933" r="45746" b="25632"/>
            <a:stretch/>
          </p:blipFill>
          <p:spPr>
            <a:xfrm>
              <a:off x="4366374" y="1259627"/>
              <a:ext cx="4671656" cy="2514366"/>
            </a:xfrm>
            <a:prstGeom prst="rect">
              <a:avLst/>
            </a:prstGeom>
          </p:spPr>
        </p:pic>
        <p:sp>
          <p:nvSpPr>
            <p:cNvPr id="11" name="Rectangle 10">
              <a:extLst>
                <a:ext uri="{FF2B5EF4-FFF2-40B4-BE49-F238E27FC236}">
                  <a16:creationId xmlns:a16="http://schemas.microsoft.com/office/drawing/2014/main" id="{F52108B7-0357-4032-A3FB-170D6AF09A7C}"/>
                </a:ext>
              </a:extLst>
            </p:cNvPr>
            <p:cNvSpPr/>
            <p:nvPr/>
          </p:nvSpPr>
          <p:spPr>
            <a:xfrm>
              <a:off x="5542465" y="2660587"/>
              <a:ext cx="999482" cy="19535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FFF84A7-521D-44D3-BB52-A2A1F3655790}"/>
                </a:ext>
              </a:extLst>
            </p:cNvPr>
            <p:cNvSpPr txBox="1"/>
            <p:nvPr/>
          </p:nvSpPr>
          <p:spPr>
            <a:xfrm>
              <a:off x="5633108" y="2603740"/>
              <a:ext cx="1359250" cy="309048"/>
            </a:xfrm>
            <a:prstGeom prst="rect">
              <a:avLst/>
            </a:prstGeom>
            <a:noFill/>
          </p:spPr>
          <p:txBody>
            <a:bodyPr wrap="square" rtlCol="0">
              <a:spAutoFit/>
            </a:bodyPr>
            <a:lstStyle/>
            <a:p>
              <a:r>
                <a:rPr lang="el-GR" dirty="0"/>
                <a:t>β</a:t>
              </a:r>
              <a:r>
                <a:rPr lang="en-US" dirty="0"/>
                <a:t>-lactams</a:t>
              </a:r>
            </a:p>
          </p:txBody>
        </p:sp>
        <p:sp>
          <p:nvSpPr>
            <p:cNvPr id="16" name="TextBox 15">
              <a:extLst>
                <a:ext uri="{FF2B5EF4-FFF2-40B4-BE49-F238E27FC236}">
                  <a16:creationId xmlns:a16="http://schemas.microsoft.com/office/drawing/2014/main" id="{1F376BD3-0167-448C-A488-BABD4E111886}"/>
                </a:ext>
              </a:extLst>
            </p:cNvPr>
            <p:cNvSpPr txBox="1"/>
            <p:nvPr/>
          </p:nvSpPr>
          <p:spPr>
            <a:xfrm>
              <a:off x="5787974" y="1074658"/>
              <a:ext cx="2020219" cy="309048"/>
            </a:xfrm>
            <a:prstGeom prst="rect">
              <a:avLst/>
            </a:prstGeom>
            <a:noFill/>
          </p:spPr>
          <p:txBody>
            <a:bodyPr wrap="square" rtlCol="0">
              <a:spAutoFit/>
            </a:bodyPr>
            <a:lstStyle/>
            <a:p>
              <a:r>
                <a:rPr lang="en-US" dirty="0"/>
                <a:t>Gram - Organism</a:t>
              </a:r>
            </a:p>
          </p:txBody>
        </p:sp>
      </p:grpSp>
      <p:sp>
        <p:nvSpPr>
          <p:cNvPr id="17" name="Title 1">
            <a:extLst>
              <a:ext uri="{FF2B5EF4-FFF2-40B4-BE49-F238E27FC236}">
                <a16:creationId xmlns:a16="http://schemas.microsoft.com/office/drawing/2014/main" id="{856F2442-17FA-5357-0435-3B5598839009}"/>
              </a:ext>
            </a:extLst>
          </p:cNvPr>
          <p:cNvSpPr>
            <a:spLocks noGrp="1"/>
          </p:cNvSpPr>
          <p:nvPr>
            <p:ph type="title"/>
          </p:nvPr>
        </p:nvSpPr>
        <p:spPr>
          <a:xfrm>
            <a:off x="457200" y="18105"/>
            <a:ext cx="8229600" cy="1143000"/>
          </a:xfrm>
        </p:spPr>
        <p:txBody>
          <a:bodyPr/>
          <a:lstStyle/>
          <a:p>
            <a:r>
              <a:rPr lang="en-US" dirty="0"/>
              <a:t>Beta-Lactam Mechanism</a:t>
            </a:r>
          </a:p>
        </p:txBody>
      </p:sp>
      <p:pic>
        <p:nvPicPr>
          <p:cNvPr id="18" name="Picture 17">
            <a:extLst>
              <a:ext uri="{FF2B5EF4-FFF2-40B4-BE49-F238E27FC236}">
                <a16:creationId xmlns:a16="http://schemas.microsoft.com/office/drawing/2014/main" id="{DF725D43-E569-1CF2-607A-8990158EDBAC}"/>
              </a:ext>
            </a:extLst>
          </p:cNvPr>
          <p:cNvPicPr>
            <a:picLocks noChangeAspect="1"/>
          </p:cNvPicPr>
          <p:nvPr/>
        </p:nvPicPr>
        <p:blipFill rotWithShape="1">
          <a:blip r:embed="rId4"/>
          <a:srcRect l="9745" t="20796" r="88971" b="71298"/>
          <a:stretch/>
        </p:blipFill>
        <p:spPr>
          <a:xfrm>
            <a:off x="3326411" y="2403829"/>
            <a:ext cx="690652" cy="797668"/>
          </a:xfrm>
          <a:prstGeom prst="rect">
            <a:avLst/>
          </a:prstGeom>
        </p:spPr>
      </p:pic>
      <p:sp>
        <p:nvSpPr>
          <p:cNvPr id="19" name="TextBox 18">
            <a:extLst>
              <a:ext uri="{FF2B5EF4-FFF2-40B4-BE49-F238E27FC236}">
                <a16:creationId xmlns:a16="http://schemas.microsoft.com/office/drawing/2014/main" id="{CFDD87B6-016E-9FA9-6C7E-7B7D5010CA87}"/>
              </a:ext>
            </a:extLst>
          </p:cNvPr>
          <p:cNvSpPr txBox="1"/>
          <p:nvPr/>
        </p:nvSpPr>
        <p:spPr>
          <a:xfrm>
            <a:off x="3115847" y="2105163"/>
            <a:ext cx="1555874" cy="369332"/>
          </a:xfrm>
          <a:prstGeom prst="rect">
            <a:avLst/>
          </a:prstGeom>
          <a:noFill/>
        </p:spPr>
        <p:txBody>
          <a:bodyPr wrap="square" rtlCol="0">
            <a:spAutoFit/>
          </a:bodyPr>
          <a:lstStyle/>
          <a:p>
            <a:r>
              <a:rPr lang="el-GR" dirty="0"/>
              <a:t>β</a:t>
            </a:r>
            <a:r>
              <a:rPr lang="en-US" dirty="0"/>
              <a:t>-lactam</a:t>
            </a:r>
          </a:p>
        </p:txBody>
      </p:sp>
      <p:sp>
        <p:nvSpPr>
          <p:cNvPr id="20" name="TextBox 19">
            <a:extLst>
              <a:ext uri="{FF2B5EF4-FFF2-40B4-BE49-F238E27FC236}">
                <a16:creationId xmlns:a16="http://schemas.microsoft.com/office/drawing/2014/main" id="{03F67572-9B69-7C6E-F90C-374841C21824}"/>
              </a:ext>
            </a:extLst>
          </p:cNvPr>
          <p:cNvSpPr txBox="1"/>
          <p:nvPr/>
        </p:nvSpPr>
        <p:spPr>
          <a:xfrm>
            <a:off x="4931587" y="6381141"/>
            <a:ext cx="3220720" cy="276999"/>
          </a:xfrm>
          <a:prstGeom prst="rect">
            <a:avLst/>
          </a:prstGeom>
          <a:noFill/>
        </p:spPr>
        <p:txBody>
          <a:bodyPr wrap="square" rtlCol="0">
            <a:spAutoFit/>
          </a:bodyPr>
          <a:lstStyle/>
          <a:p>
            <a:r>
              <a:rPr lang="en-US" sz="1200" dirty="0"/>
              <a:t>PBP = “Penicillin” Binding Protein</a:t>
            </a:r>
          </a:p>
        </p:txBody>
      </p:sp>
      <p:grpSp>
        <p:nvGrpSpPr>
          <p:cNvPr id="23" name="Group 22">
            <a:extLst>
              <a:ext uri="{FF2B5EF4-FFF2-40B4-BE49-F238E27FC236}">
                <a16:creationId xmlns:a16="http://schemas.microsoft.com/office/drawing/2014/main" id="{DCBD3A64-3E89-F740-F4CD-F4ABC0C1FE96}"/>
              </a:ext>
            </a:extLst>
          </p:cNvPr>
          <p:cNvGrpSpPr/>
          <p:nvPr/>
        </p:nvGrpSpPr>
        <p:grpSpPr>
          <a:xfrm>
            <a:off x="733730" y="1557083"/>
            <a:ext cx="2218104" cy="2488250"/>
            <a:chOff x="5686377" y="1427487"/>
            <a:chExt cx="2218104" cy="2488250"/>
          </a:xfrm>
        </p:grpSpPr>
        <p:pic>
          <p:nvPicPr>
            <p:cNvPr id="21" name="Picture 4" descr="Interplay between β-lactamases and new β-lactamase inhibitors | Nature  Reviews Microbiology">
              <a:extLst>
                <a:ext uri="{FF2B5EF4-FFF2-40B4-BE49-F238E27FC236}">
                  <a16:creationId xmlns:a16="http://schemas.microsoft.com/office/drawing/2014/main" id="{9487458D-76A2-CB5E-C7A8-750DA82450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492" b="82766"/>
            <a:stretch/>
          </p:blipFill>
          <p:spPr bwMode="auto">
            <a:xfrm>
              <a:off x="5686377" y="1427487"/>
              <a:ext cx="2218104" cy="1284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nterplay between β-lactamases and new β-lactamase inhibitors | Nature  Reviews Microbiology">
              <a:extLst>
                <a:ext uri="{FF2B5EF4-FFF2-40B4-BE49-F238E27FC236}">
                  <a16:creationId xmlns:a16="http://schemas.microsoft.com/office/drawing/2014/main" id="{8BBA84D2-EF48-986C-250A-F5435E1EDC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68" r="6748" b="82766"/>
            <a:stretch/>
          </p:blipFill>
          <p:spPr bwMode="auto">
            <a:xfrm>
              <a:off x="5687463" y="2631620"/>
              <a:ext cx="2217018" cy="128411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A8B02E85-C278-1772-6265-A7E05BE0378F}"/>
              </a:ext>
            </a:extLst>
          </p:cNvPr>
          <p:cNvPicPr>
            <a:picLocks noChangeAspect="1"/>
          </p:cNvPicPr>
          <p:nvPr/>
        </p:nvPicPr>
        <p:blipFill rotWithShape="1">
          <a:blip r:embed="rId6"/>
          <a:srcRect l="4200" t="30242" r="78830" b="25874"/>
          <a:stretch/>
        </p:blipFill>
        <p:spPr>
          <a:xfrm>
            <a:off x="542739" y="4238173"/>
            <a:ext cx="3676723" cy="1782693"/>
          </a:xfrm>
          <a:prstGeom prst="rect">
            <a:avLst/>
          </a:prstGeom>
        </p:spPr>
      </p:pic>
    </p:spTree>
    <p:extLst>
      <p:ext uri="{BB962C8B-B14F-4D97-AF65-F5344CB8AC3E}">
        <p14:creationId xmlns:p14="http://schemas.microsoft.com/office/powerpoint/2010/main" val="168083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Beta-Lactams</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2" y="1593152"/>
            <a:ext cx="9134356" cy="5191105"/>
          </a:xfrm>
        </p:spPr>
        <p:txBody>
          <a:bodyPr>
            <a:normAutofit/>
          </a:bodyPr>
          <a:lstStyle/>
          <a:p>
            <a:r>
              <a:rPr lang="en-US" dirty="0"/>
              <a:t>Penicillins</a:t>
            </a:r>
          </a:p>
          <a:p>
            <a:pPr lvl="1"/>
            <a:r>
              <a:rPr lang="en-US" dirty="0">
                <a:solidFill>
                  <a:schemeClr val="accent1"/>
                </a:solidFill>
              </a:rPr>
              <a:t>Aqueous</a:t>
            </a:r>
            <a:r>
              <a:rPr lang="en-US" dirty="0"/>
              <a:t> (IV)/</a:t>
            </a:r>
            <a:r>
              <a:rPr lang="en-US" dirty="0">
                <a:solidFill>
                  <a:srgbClr val="C00000"/>
                </a:solidFill>
              </a:rPr>
              <a:t>Benzathine</a:t>
            </a:r>
            <a:r>
              <a:rPr lang="en-US" dirty="0"/>
              <a:t> (IM) PCN G </a:t>
            </a:r>
          </a:p>
          <a:p>
            <a:pPr lvl="2"/>
            <a:r>
              <a:rPr lang="en-US" dirty="0"/>
              <a:t>Highlight Adverse Effects</a:t>
            </a:r>
          </a:p>
          <a:p>
            <a:pPr lvl="3"/>
            <a:r>
              <a:rPr lang="en-US" dirty="0"/>
              <a:t>Hypersensitivity (usually downplayed) is a bigger risk here</a:t>
            </a:r>
          </a:p>
          <a:p>
            <a:pPr lvl="4"/>
            <a:r>
              <a:rPr lang="en-US" dirty="0">
                <a:sym typeface="Wingdings" panose="05000000000000000000" pitchFamily="2" charset="2"/>
              </a:rPr>
              <a:t>Ex. </a:t>
            </a:r>
            <a:r>
              <a:rPr lang="en-US" dirty="0" err="1">
                <a:sym typeface="Wingdings" panose="05000000000000000000" pitchFamily="2" charset="2"/>
              </a:rPr>
              <a:t>Jarisch</a:t>
            </a:r>
            <a:r>
              <a:rPr lang="en-US" dirty="0">
                <a:sym typeface="Wingdings" panose="05000000000000000000" pitchFamily="2" charset="2"/>
              </a:rPr>
              <a:t>-Herxheimer Post-Treatment Reaction</a:t>
            </a:r>
          </a:p>
          <a:p>
            <a:pPr lvl="4"/>
            <a:r>
              <a:rPr lang="en-US" dirty="0">
                <a:sym typeface="Wingdings" panose="05000000000000000000" pitchFamily="2" charset="2"/>
              </a:rPr>
              <a:t>Efficacy ↑↑  desensitization protocols</a:t>
            </a:r>
          </a:p>
          <a:p>
            <a:pPr lvl="4"/>
            <a:endParaRPr lang="en-US" dirty="0">
              <a:sym typeface="Wingdings" panose="05000000000000000000" pitchFamily="2" charset="2"/>
            </a:endParaRPr>
          </a:p>
          <a:p>
            <a:r>
              <a:rPr lang="en-US" dirty="0"/>
              <a:t>Cephalosporins</a:t>
            </a:r>
          </a:p>
          <a:p>
            <a:pPr lvl="1"/>
            <a:r>
              <a:rPr lang="en-US" dirty="0"/>
              <a:t>Ceftriaxone (IM/IV), Cefixime (PO) Oral</a:t>
            </a:r>
          </a:p>
          <a:p>
            <a:pPr lvl="2"/>
            <a:r>
              <a:rPr lang="en-US" dirty="0"/>
              <a:t>IM </a:t>
            </a:r>
            <a:r>
              <a:rPr lang="en-US" dirty="0">
                <a:sym typeface="Wingdings" panose="05000000000000000000" pitchFamily="2" charset="2"/>
              </a:rPr>
              <a:t> injection site reaction/pain</a:t>
            </a:r>
          </a:p>
          <a:p>
            <a:pPr lvl="3"/>
            <a:r>
              <a:rPr lang="en-US" dirty="0"/>
              <a:t>Reconstitute with lidocaine to reduce discomfort </a:t>
            </a:r>
          </a:p>
          <a:p>
            <a:pPr lvl="2"/>
            <a:endParaRPr lang="en-US" dirty="0"/>
          </a:p>
          <a:p>
            <a:pPr lvl="1"/>
            <a:endParaRPr lang="en-US" dirty="0"/>
          </a:p>
          <a:p>
            <a:pPr lvl="1"/>
            <a:endParaRPr lang="en-US" dirty="0"/>
          </a:p>
          <a:p>
            <a:pPr lvl="2"/>
            <a:endParaRPr lang="en-US" dirty="0"/>
          </a:p>
          <a:p>
            <a:pPr lvl="2"/>
            <a:endParaRPr lang="en-US" dirty="0"/>
          </a:p>
          <a:p>
            <a:pPr marL="1371600" lvl="3" indent="0">
              <a:buNone/>
            </a:pPr>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67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8" name="Picture 7" descr="Antimicrobial Drugs: Protein Synthesis Inhibitory Drugs Flashcards | Quizlet">
            <a:extLst>
              <a:ext uri="{FF2B5EF4-FFF2-40B4-BE49-F238E27FC236}">
                <a16:creationId xmlns:a16="http://schemas.microsoft.com/office/drawing/2014/main" id="{3C18D921-D4B3-409A-A34E-1A58F8522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04" t="9624" r="1466" b="26379"/>
          <a:stretch/>
        </p:blipFill>
        <p:spPr bwMode="auto">
          <a:xfrm>
            <a:off x="3156484" y="798016"/>
            <a:ext cx="5661493" cy="5450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B301F2-B0E5-A158-58CE-E43288D320F4}"/>
              </a:ext>
            </a:extLst>
          </p:cNvPr>
          <p:cNvSpPr txBox="1"/>
          <p:nvPr/>
        </p:nvSpPr>
        <p:spPr>
          <a:xfrm>
            <a:off x="1692494" y="3099208"/>
            <a:ext cx="2015613" cy="646331"/>
          </a:xfrm>
          <a:prstGeom prst="rect">
            <a:avLst/>
          </a:prstGeom>
          <a:noFill/>
        </p:spPr>
        <p:txBody>
          <a:bodyPr wrap="square" rtlCol="0">
            <a:spAutoFit/>
          </a:bodyPr>
          <a:lstStyle/>
          <a:p>
            <a:r>
              <a:rPr lang="en-US" dirty="0"/>
              <a:t>M = Macrolide</a:t>
            </a:r>
            <a:br>
              <a:rPr lang="en-US" dirty="0"/>
            </a:br>
            <a:r>
              <a:rPr lang="en-US" dirty="0"/>
              <a:t>T = Tetracycline</a:t>
            </a:r>
          </a:p>
        </p:txBody>
      </p:sp>
      <p:sp>
        <p:nvSpPr>
          <p:cNvPr id="3" name="Title 1">
            <a:extLst>
              <a:ext uri="{FF2B5EF4-FFF2-40B4-BE49-F238E27FC236}">
                <a16:creationId xmlns:a16="http://schemas.microsoft.com/office/drawing/2014/main" id="{9A9AB6D6-4445-6C33-461E-36AC8529C099}"/>
              </a:ext>
            </a:extLst>
          </p:cNvPr>
          <p:cNvSpPr>
            <a:spLocks noGrp="1"/>
          </p:cNvSpPr>
          <p:nvPr>
            <p:ph type="title"/>
          </p:nvPr>
        </p:nvSpPr>
        <p:spPr>
          <a:xfrm>
            <a:off x="351230" y="247712"/>
            <a:ext cx="8686801" cy="1143000"/>
          </a:xfrm>
        </p:spPr>
        <p:txBody>
          <a:bodyPr>
            <a:normAutofit/>
          </a:bodyPr>
          <a:lstStyle/>
          <a:p>
            <a:r>
              <a:rPr lang="en-US" dirty="0"/>
              <a:t>Macrolide &amp; Tetracycline Mechanism</a:t>
            </a:r>
          </a:p>
        </p:txBody>
      </p:sp>
      <p:sp>
        <p:nvSpPr>
          <p:cNvPr id="7" name="Isosceles Triangle 6">
            <a:extLst>
              <a:ext uri="{FF2B5EF4-FFF2-40B4-BE49-F238E27FC236}">
                <a16:creationId xmlns:a16="http://schemas.microsoft.com/office/drawing/2014/main" id="{0078CC20-D3FD-C1BA-41B8-5CBD181C0ED7}"/>
              </a:ext>
            </a:extLst>
          </p:cNvPr>
          <p:cNvSpPr/>
          <p:nvPr/>
        </p:nvSpPr>
        <p:spPr>
          <a:xfrm rot="10800000">
            <a:off x="1139730" y="3264104"/>
            <a:ext cx="464274" cy="329792"/>
          </a:xfrm>
          <a:prstGeom prst="triangle">
            <a:avLst>
              <a:gd name="adj" fmla="val 45623"/>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3490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7A9-FC16-4B67-8138-8808B5F7613A}"/>
              </a:ext>
            </a:extLst>
          </p:cNvPr>
          <p:cNvSpPr>
            <a:spLocks noGrp="1"/>
          </p:cNvSpPr>
          <p:nvPr>
            <p:ph type="title"/>
          </p:nvPr>
        </p:nvSpPr>
        <p:spPr>
          <a:xfrm>
            <a:off x="545690" y="269617"/>
            <a:ext cx="8229600" cy="1143000"/>
          </a:xfrm>
        </p:spPr>
        <p:txBody>
          <a:bodyPr/>
          <a:lstStyle/>
          <a:p>
            <a:r>
              <a:rPr lang="en-US" dirty="0"/>
              <a:t>Guideline Macrolide/Tetracycline</a:t>
            </a:r>
          </a:p>
        </p:txBody>
      </p:sp>
      <p:sp>
        <p:nvSpPr>
          <p:cNvPr id="3" name="Content Placeholder 2">
            <a:extLst>
              <a:ext uri="{FF2B5EF4-FFF2-40B4-BE49-F238E27FC236}">
                <a16:creationId xmlns:a16="http://schemas.microsoft.com/office/drawing/2014/main" id="{848D04F3-3EEF-4A88-8273-8C6433A53837}"/>
              </a:ext>
            </a:extLst>
          </p:cNvPr>
          <p:cNvSpPr>
            <a:spLocks noGrp="1"/>
          </p:cNvSpPr>
          <p:nvPr>
            <p:ph idx="1"/>
          </p:nvPr>
        </p:nvSpPr>
        <p:spPr>
          <a:xfrm>
            <a:off x="558284" y="1593153"/>
            <a:ext cx="8117627" cy="4995230"/>
          </a:xfrm>
        </p:spPr>
        <p:txBody>
          <a:bodyPr>
            <a:normAutofit fontScale="92500" lnSpcReduction="20000"/>
          </a:bodyPr>
          <a:lstStyle/>
          <a:p>
            <a:r>
              <a:rPr lang="en-US" dirty="0"/>
              <a:t>Azithromycin (IV/PO)</a:t>
            </a:r>
          </a:p>
          <a:p>
            <a:pPr lvl="1"/>
            <a:r>
              <a:rPr lang="en-US" dirty="0"/>
              <a:t>Cardiovascular adversities (ex. QTc ↑)</a:t>
            </a:r>
          </a:p>
          <a:p>
            <a:pPr lvl="2"/>
            <a:r>
              <a:rPr lang="en-US" dirty="0"/>
              <a:t>Risk? 1 dose but pretty high dose…</a:t>
            </a:r>
          </a:p>
          <a:p>
            <a:pPr lvl="2"/>
            <a:endParaRPr lang="en-US" dirty="0"/>
          </a:p>
          <a:p>
            <a:r>
              <a:rPr lang="en-US" dirty="0"/>
              <a:t>Doxycycline (IV/PO)</a:t>
            </a:r>
          </a:p>
          <a:p>
            <a:pPr lvl="1"/>
            <a:r>
              <a:rPr lang="en-US" dirty="0"/>
              <a:t>Separate from “cations” (antacids, dairy products, supplements)</a:t>
            </a:r>
          </a:p>
          <a:p>
            <a:pPr lvl="2"/>
            <a:r>
              <a:rPr lang="en-US" dirty="0"/>
              <a:t>Chelation inhibited absorption</a:t>
            </a:r>
          </a:p>
          <a:p>
            <a:pPr lvl="3"/>
            <a:r>
              <a:rPr lang="en-US" dirty="0"/>
              <a:t>Separate by 1-2 hours before &amp; after </a:t>
            </a:r>
          </a:p>
          <a:p>
            <a:pPr lvl="1"/>
            <a:r>
              <a:rPr lang="en-US" dirty="0"/>
              <a:t>Highlight Adverse Effects</a:t>
            </a:r>
          </a:p>
          <a:p>
            <a:pPr lvl="2"/>
            <a:r>
              <a:rPr lang="en-US" dirty="0"/>
              <a:t>N/V/D</a:t>
            </a:r>
          </a:p>
          <a:p>
            <a:pPr lvl="3"/>
            <a:r>
              <a:rPr lang="en-US" dirty="0"/>
              <a:t>Take with food (just not milk) to decrease incidence + severity</a:t>
            </a:r>
          </a:p>
          <a:p>
            <a:pPr lvl="2"/>
            <a:r>
              <a:rPr lang="en-US" dirty="0"/>
              <a:t>Photosensitivity (drug-light skin reaction </a:t>
            </a:r>
            <a:r>
              <a:rPr lang="en-US" dirty="0">
                <a:sym typeface="Wingdings" panose="05000000000000000000" pitchFamily="2" charset="2"/>
              </a:rPr>
              <a:t> </a:t>
            </a:r>
            <a:br>
              <a:rPr lang="en-US" dirty="0">
                <a:sym typeface="Wingdings" panose="05000000000000000000" pitchFamily="2" charset="2"/>
              </a:rPr>
            </a:br>
            <a:r>
              <a:rPr lang="en-US" dirty="0">
                <a:sym typeface="Wingdings" panose="05000000000000000000" pitchFamily="2" charset="2"/>
              </a:rPr>
              <a:t>↑ sunburn/rash risk)</a:t>
            </a:r>
            <a:endParaRPr lang="en-US" dirty="0"/>
          </a:p>
          <a:p>
            <a:pPr lvl="2"/>
            <a:endParaRPr lang="en-US" dirty="0"/>
          </a:p>
          <a:p>
            <a:endParaRPr lang="en-US" dirty="0"/>
          </a:p>
        </p:txBody>
      </p:sp>
      <p:cxnSp>
        <p:nvCxnSpPr>
          <p:cNvPr id="4" name="Straight Connector 3">
            <a:extLst>
              <a:ext uri="{FF2B5EF4-FFF2-40B4-BE49-F238E27FC236}">
                <a16:creationId xmlns:a16="http://schemas.microsoft.com/office/drawing/2014/main" id="{52F7CDE5-20EE-405B-9427-02260D7778E7}"/>
              </a:ext>
            </a:extLst>
          </p:cNvPr>
          <p:cNvCxnSpPr/>
          <p:nvPr/>
        </p:nvCxnSpPr>
        <p:spPr>
          <a:xfrm>
            <a:off x="105969" y="248982"/>
            <a:ext cx="0" cy="6408585"/>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BAEB36-9496-4048-ACD5-50644BAA5D10}"/>
              </a:ext>
            </a:extLst>
          </p:cNvPr>
          <p:cNvCxnSpPr/>
          <p:nvPr/>
        </p:nvCxnSpPr>
        <p:spPr>
          <a:xfrm>
            <a:off x="207053" y="427038"/>
            <a:ext cx="0" cy="599963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C56B775-5F26-425F-B9F8-97752CCC9619}"/>
              </a:ext>
            </a:extLst>
          </p:cNvPr>
          <p:cNvCxnSpPr/>
          <p:nvPr/>
        </p:nvCxnSpPr>
        <p:spPr>
          <a:xfrm>
            <a:off x="295543" y="771853"/>
            <a:ext cx="0" cy="535431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929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13988</TotalTime>
  <Words>2073</Words>
  <Application>Microsoft Office PowerPoint</Application>
  <PresentationFormat>On-screen Show (4:3)</PresentationFormat>
  <Paragraphs>308</Paragraphs>
  <Slides>30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Wingdings</vt:lpstr>
      <vt:lpstr>Office Theme</vt:lpstr>
      <vt:lpstr>Sexually Transmitted Infections</vt:lpstr>
      <vt:lpstr>Objectives = Physician Assistant Roles</vt:lpstr>
      <vt:lpstr>Chlamydia</vt:lpstr>
      <vt:lpstr>PowerPoint Presentation</vt:lpstr>
      <vt:lpstr>Syphilis</vt:lpstr>
      <vt:lpstr>Beta-Lactam Mechanism</vt:lpstr>
      <vt:lpstr>Guideline Beta-Lactams</vt:lpstr>
      <vt:lpstr>Macrolide &amp; Tetracycline Mechanism</vt:lpstr>
      <vt:lpstr>Guideline Macrolide/Tetracycline</vt:lpstr>
      <vt:lpstr>Fluoroquinolone Mechanism</vt:lpstr>
      <vt:lpstr>Aminoglycoside Mechanism</vt:lpstr>
      <vt:lpstr>Guideline Aminoglycoside/Fluroquinolone</vt:lpstr>
      <vt:lpstr>Trichomoniasis</vt:lpstr>
      <vt:lpstr>Bacterial Vaginosis</vt:lpstr>
      <vt:lpstr>Supplemental Drug Information</vt:lpstr>
      <vt:lpstr>Vulvovaginal Candidiasis</vt:lpstr>
      <vt:lpstr>PowerPoint Presentation</vt:lpstr>
      <vt:lpstr>Supplemental Drug Information</vt:lpstr>
      <vt:lpstr>HSV</vt:lpstr>
      <vt:lpstr>PowerPoint Presentation</vt:lpstr>
      <vt:lpstr>Supplemental Drug Information</vt:lpstr>
      <vt:lpstr>HPV</vt:lpstr>
      <vt:lpstr>PowerPoint Presentation</vt:lpstr>
      <vt:lpstr>Non-Pharmacologic Measures</vt:lpstr>
      <vt:lpstr>Highlight Resources</vt:lpstr>
      <vt:lpstr>Sexually Transmitted Infections</vt:lpstr>
      <vt:lpstr>Test Yourself</vt:lpstr>
      <vt:lpstr>Test Yourself</vt:lpstr>
      <vt:lpstr>Test Yourself</vt:lpstr>
      <vt:lpstr>Test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Wood</dc:creator>
  <cp:lastModifiedBy>Wood, Robert C.</cp:lastModifiedBy>
  <cp:revision>433</cp:revision>
  <cp:lastPrinted>2018-06-20T04:38:06Z</cp:lastPrinted>
  <dcterms:created xsi:type="dcterms:W3CDTF">2014-03-10T17:56:52Z</dcterms:created>
  <dcterms:modified xsi:type="dcterms:W3CDTF">2025-07-03T18:43:05Z</dcterms:modified>
</cp:coreProperties>
</file>